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55"/>
  </p:notesMasterIdLst>
  <p:sldIdLst>
    <p:sldId id="256" r:id="rId2"/>
    <p:sldId id="280" r:id="rId3"/>
    <p:sldId id="281" r:id="rId4"/>
    <p:sldId id="282" r:id="rId5"/>
    <p:sldId id="284" r:id="rId6"/>
    <p:sldId id="283" r:id="rId7"/>
    <p:sldId id="275" r:id="rId8"/>
    <p:sldId id="276" r:id="rId9"/>
    <p:sldId id="285" r:id="rId10"/>
    <p:sldId id="286" r:id="rId11"/>
    <p:sldId id="287" r:id="rId12"/>
    <p:sldId id="288" r:id="rId13"/>
    <p:sldId id="289" r:id="rId14"/>
    <p:sldId id="291" r:id="rId15"/>
    <p:sldId id="292" r:id="rId16"/>
    <p:sldId id="261" r:id="rId17"/>
    <p:sldId id="262" r:id="rId18"/>
    <p:sldId id="304" r:id="rId19"/>
    <p:sldId id="305" r:id="rId20"/>
    <p:sldId id="297" r:id="rId21"/>
    <p:sldId id="298" r:id="rId22"/>
    <p:sldId id="299" r:id="rId23"/>
    <p:sldId id="300" r:id="rId24"/>
    <p:sldId id="330" r:id="rId25"/>
    <p:sldId id="307" r:id="rId26"/>
    <p:sldId id="308" r:id="rId27"/>
    <p:sldId id="306" r:id="rId28"/>
    <p:sldId id="338" r:id="rId29"/>
    <p:sldId id="309" r:id="rId30"/>
    <p:sldId id="303" r:id="rId31"/>
    <p:sldId id="310" r:id="rId32"/>
    <p:sldId id="272" r:id="rId33"/>
    <p:sldId id="335" r:id="rId34"/>
    <p:sldId id="334" r:id="rId35"/>
    <p:sldId id="267" r:id="rId36"/>
    <p:sldId id="268" r:id="rId37"/>
    <p:sldId id="269" r:id="rId38"/>
    <p:sldId id="332" r:id="rId39"/>
    <p:sldId id="270" r:id="rId40"/>
    <p:sldId id="337" r:id="rId41"/>
    <p:sldId id="336" r:id="rId42"/>
    <p:sldId id="317" r:id="rId43"/>
    <p:sldId id="318" r:id="rId44"/>
    <p:sldId id="271" r:id="rId45"/>
    <p:sldId id="319" r:id="rId46"/>
    <p:sldId id="320" r:id="rId47"/>
    <p:sldId id="321" r:id="rId48"/>
    <p:sldId id="322" r:id="rId49"/>
    <p:sldId id="339" r:id="rId50"/>
    <p:sldId id="324" r:id="rId51"/>
    <p:sldId id="325" r:id="rId52"/>
    <p:sldId id="326" r:id="rId53"/>
    <p:sldId id="32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640" autoAdjust="0"/>
    <p:restoredTop sz="96005" autoAdjust="0"/>
  </p:normalViewPr>
  <p:slideViewPr>
    <p:cSldViewPr snapToGrid="0" snapToObjects="1">
      <p:cViewPr varScale="1">
        <p:scale>
          <a:sx n="70" d="100"/>
          <a:sy n="70" d="100"/>
        </p:scale>
        <p:origin x="74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C5341-B4D2-3140-8494-AFCF52546682}" type="datetimeFigureOut">
              <a:rPr lang="en-US" smtClean="0"/>
              <a:t>7/27/2018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328AF7-1031-DB42-A812-DB4DE35EDF54}" type="slidenum">
              <a:rPr lang="en-US" smtClean="0"/>
              <a:t>‹N›</a:t>
            </a:fld>
            <a:endParaRPr lang="en-US"/>
          </a:p>
        </p:txBody>
      </p:sp>
    </p:spTree>
    <p:extLst>
      <p:ext uri="{BB962C8B-B14F-4D97-AF65-F5344CB8AC3E}">
        <p14:creationId xmlns:p14="http://schemas.microsoft.com/office/powerpoint/2010/main" val="2800191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it-IT"/>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it-IT"/>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‹N›</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it-IT"/>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a:p>
        </p:txBody>
      </p:sp>
      <p:sp>
        <p:nvSpPr>
          <p:cNvPr id="3" name="Content Placeholder 2"/>
          <p:cNvSpPr>
            <a:spLocks noGrp="1"/>
          </p:cNvSpPr>
          <p:nvPr>
            <p:ph idx="1"/>
          </p:nvPr>
        </p:nvSpPr>
        <p:spPr/>
        <p:txBody>
          <a:bodyPr/>
          <a:lstStyle>
            <a:lvl5pPr>
              <a:defRPr/>
            </a:lvl5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it-IT"/>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‹N›</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it-IT"/>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it-IT"/>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it-IT"/>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7/27/2018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7/27/2018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AC8A2-C63C-49A4-89E9-2E4420D2ECA8}" type="datetimeFigureOut">
              <a:rPr lang="en-US" smtClean="0"/>
              <a:t>7/27/2018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it-IT"/>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it-IT"/>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85AC8A2-C63C-49A4-89E9-2E4420D2ECA8}" type="datetimeFigureOut">
              <a:rPr lang="en-US" smtClean="0"/>
              <a:t>7/27/2018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4C7E049-B585-4EE6-96C0-EEB30EAA14FD}"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debatingeurope.e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ecb.europa.eu/ecb/educational/youth-engagement/ecb-youth-dialogue/html/index.it.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onsob.it/web/investor-education" TargetMode="External"/><Relationship Id="rId2" Type="http://schemas.openxmlformats.org/officeDocument/2006/relationships/hyperlink" Target="https://www.youtube.com/playlist?list=PL1C5ECFEE8E90718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bancaditalia.it/servizi-cittadin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ancaditalia.it/pubblicazioni/quaderni-didattici/moneta-scuola-secondaria-primo-grado/index.html" TargetMode="External"/><Relationship Id="rId2" Type="http://schemas.openxmlformats.org/officeDocument/2006/relationships/hyperlink" Target="https://www.bancaditalia.it/pubblicazioni/quaderni-didattici/moneta-scuola-secondaria-secondo-grado/index.html" TargetMode="External"/><Relationship Id="rId1" Type="http://schemas.openxmlformats.org/officeDocument/2006/relationships/slideLayout" Target="../slideLayouts/slideLayout2.xml"/><Relationship Id="rId6" Type="http://schemas.openxmlformats.org/officeDocument/2006/relationships/hyperlink" Target="https://www.bancaditalia.it/pubblicazioni/quaderni-didattici/index.html" TargetMode="External"/><Relationship Id="rId5" Type="http://schemas.openxmlformats.org/officeDocument/2006/relationships/hyperlink" Target="https://www.bancaditalia.it/pubblicazioni/quaderni-didattici/money-istruments/index.html" TargetMode="External"/><Relationship Id="rId4" Type="http://schemas.openxmlformats.org/officeDocument/2006/relationships/hyperlink" Target="https://www.bancaditalia.it/pubblicazioni/quaderni-didattici/moneta-scuola-primaria/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xmlns="" id="{9674F1F8-962D-4FF5-B378-D9D2FFDFD2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4896681"/>
            <a:ext cx="9141714"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xmlns="" id="{C701CDB4-05E2-481A-9165-2455B6FE22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87993" y="0"/>
            <a:ext cx="56647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4">
            <a:extLst>
              <a:ext uri="{FF2B5EF4-FFF2-40B4-BE49-F238E27FC236}">
                <a16:creationId xmlns:a16="http://schemas.microsoft.com/office/drawing/2014/main" xmlns="" id="{93C43E0F-EC0A-4928-BA40-42313C0996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67789" y="958640"/>
            <a:ext cx="4693613"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xmlns="" id="{DE35DD96-614C-4147-9567-3C188A14A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088" y="1302730"/>
            <a:ext cx="4222831" cy="4222831"/>
          </a:xfrm>
          <a:prstGeom prst="rect">
            <a:avLst/>
          </a:prstGeom>
        </p:spPr>
      </p:pic>
      <p:sp>
        <p:nvSpPr>
          <p:cNvPr id="2" name="Title 1"/>
          <p:cNvSpPr>
            <a:spLocks noGrp="1"/>
          </p:cNvSpPr>
          <p:nvPr>
            <p:ph type="ctrTitle"/>
          </p:nvPr>
        </p:nvSpPr>
        <p:spPr>
          <a:xfrm>
            <a:off x="607501" y="652607"/>
            <a:ext cx="2880492" cy="3781101"/>
          </a:xfrm>
        </p:spPr>
        <p:txBody>
          <a:bodyPr>
            <a:normAutofit/>
          </a:bodyPr>
          <a:lstStyle/>
          <a:p>
            <a:pPr>
              <a:lnSpc>
                <a:spcPct val="90000"/>
              </a:lnSpc>
            </a:pPr>
            <a:r>
              <a:rPr lang="it-IT" sz="2600" b="1" dirty="0">
                <a:effectLst/>
              </a:rPr>
              <a:t>Scuola Estiva di Matematica per i Docenti delle Scuole Secondarie di 2°Grado</a:t>
            </a:r>
            <a:br>
              <a:rPr lang="it-IT" sz="2600" b="1" dirty="0">
                <a:effectLst/>
              </a:rPr>
            </a:br>
            <a:r>
              <a:rPr lang="it-IT" sz="2600" b="1" dirty="0">
                <a:effectLst/>
              </a:rPr>
              <a:t/>
            </a:r>
            <a:br>
              <a:rPr lang="it-IT" sz="2600" b="1" dirty="0">
                <a:effectLst/>
              </a:rPr>
            </a:br>
            <a:r>
              <a:rPr lang="it-IT" sz="2000" b="1" dirty="0"/>
              <a:t>17-20 Luglio 2018</a:t>
            </a:r>
            <a:r>
              <a:rPr lang="it-IT" sz="2000" b="1" dirty="0">
                <a:effectLst/>
              </a:rPr>
              <a:t/>
            </a:r>
            <a:br>
              <a:rPr lang="it-IT" sz="2000" b="1" dirty="0">
                <a:effectLst/>
              </a:rPr>
            </a:br>
            <a:endParaRPr lang="en-US" sz="2000" dirty="0"/>
          </a:p>
        </p:txBody>
      </p:sp>
      <p:sp>
        <p:nvSpPr>
          <p:cNvPr id="3" name="Subtitle 2"/>
          <p:cNvSpPr>
            <a:spLocks noGrp="1"/>
          </p:cNvSpPr>
          <p:nvPr>
            <p:ph type="subTitle" idx="1"/>
          </p:nvPr>
        </p:nvSpPr>
        <p:spPr>
          <a:xfrm>
            <a:off x="607500" y="5280847"/>
            <a:ext cx="2408545" cy="1190430"/>
          </a:xfrm>
          <a:scene3d>
            <a:camera prst="orthographicFront"/>
            <a:lightRig rig="threePt" dir="t"/>
          </a:scene3d>
        </p:spPr>
        <p:txBody>
          <a:bodyPr>
            <a:normAutofit fontScale="92500" lnSpcReduction="10000"/>
          </a:bodyPr>
          <a:lstStyle/>
          <a:p>
            <a:pPr>
              <a:lnSpc>
                <a:spcPct val="90000"/>
              </a:lnSpc>
            </a:pPr>
            <a:endParaRPr lang="it-IT" sz="1100" b="1" cap="small" dirty="0">
              <a:solidFill>
                <a:srgbClr val="FFFFFF"/>
              </a:solidFill>
              <a:effectLst/>
            </a:endParaRPr>
          </a:p>
          <a:p>
            <a:pPr>
              <a:lnSpc>
                <a:spcPct val="90000"/>
              </a:lnSpc>
            </a:pPr>
            <a:r>
              <a:rPr lang="it-IT" sz="1100" b="1" cap="small" dirty="0">
                <a:solidFill>
                  <a:srgbClr val="FFFFFF"/>
                </a:solidFill>
              </a:rPr>
              <a:t>Emilia Di Lorenzo, </a:t>
            </a:r>
          </a:p>
          <a:p>
            <a:pPr>
              <a:lnSpc>
                <a:spcPct val="90000"/>
              </a:lnSpc>
            </a:pPr>
            <a:r>
              <a:rPr lang="it-IT" sz="1100" b="1" cap="small" dirty="0">
                <a:solidFill>
                  <a:srgbClr val="FFFFFF"/>
                </a:solidFill>
              </a:rPr>
              <a:t>Vittorio Di Somma</a:t>
            </a:r>
          </a:p>
          <a:p>
            <a:pPr>
              <a:lnSpc>
                <a:spcPct val="90000"/>
              </a:lnSpc>
            </a:pPr>
            <a:endParaRPr lang="it-IT" sz="1100" b="1" cap="small" dirty="0">
              <a:solidFill>
                <a:srgbClr val="FFFFFF"/>
              </a:solidFill>
            </a:endParaRPr>
          </a:p>
          <a:p>
            <a:pPr>
              <a:lnSpc>
                <a:spcPct val="90000"/>
              </a:lnSpc>
            </a:pPr>
            <a:r>
              <a:rPr lang="it-IT" sz="1100" b="1" cap="small" dirty="0">
                <a:solidFill>
                  <a:srgbClr val="FFFFFF"/>
                </a:solidFill>
              </a:rPr>
              <a:t>Dipartimento di scienze economiche e statistiche</a:t>
            </a:r>
          </a:p>
          <a:p>
            <a:pPr>
              <a:lnSpc>
                <a:spcPct val="90000"/>
              </a:lnSpc>
            </a:pPr>
            <a:r>
              <a:rPr lang="it-IT" sz="1100" b="1" cap="small" dirty="0">
                <a:solidFill>
                  <a:srgbClr val="FFFFFF"/>
                </a:solidFill>
              </a:rPr>
              <a:t>Università di Napoli Federico II</a:t>
            </a:r>
            <a:endParaRPr lang="it-IT" sz="1100" b="1" cap="small" dirty="0">
              <a:solidFill>
                <a:srgbClr val="FFFFFF"/>
              </a:solidFill>
              <a:effectLst/>
            </a:endParaRPr>
          </a:p>
        </p:txBody>
      </p:sp>
    </p:spTree>
    <p:extLst>
      <p:ext uri="{BB962C8B-B14F-4D97-AF65-F5344CB8AC3E}">
        <p14:creationId xmlns:p14="http://schemas.microsoft.com/office/powerpoint/2010/main" val="106159327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it-IT" dirty="0"/>
              <a:t>Da segnalare: </a:t>
            </a:r>
          </a:p>
          <a:p>
            <a:pPr lvl="0"/>
            <a:r>
              <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Concorso Generation €uro Students’ Award</a:t>
            </a:r>
          </a:p>
          <a:p>
            <a:pPr marL="0" indent="0">
              <a:buNone/>
            </a:pPr>
            <a:r>
              <a:rPr lang="it-IT" dirty="0"/>
              <a:t>La gara si è svolta in 11 paesi dell’area dell’euro nel corso dell’anno scolastico 2017-2018 (</a:t>
            </a:r>
            <a:r>
              <a:rPr lang="it-IT" b="1" dirty="0"/>
              <a:t>sito Internet di Generation €uro)</a:t>
            </a:r>
            <a:endParaRPr lang="it-IT" dirty="0"/>
          </a:p>
          <a:p>
            <a:pPr marL="0" indent="0">
              <a:buNone/>
            </a:pPr>
            <a:endParaRPr lang="it-IT" dirty="0"/>
          </a:p>
          <a:p>
            <a:pPr lvl="0"/>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ECB Youth Dialogue: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AskDraghi</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dirty="0"/>
              <a:t>(</a:t>
            </a:r>
            <a:r>
              <a:rPr lang="it-IT" dirty="0"/>
              <a:t>in collaborazione con </a:t>
            </a:r>
            <a:r>
              <a:rPr lang="it-IT" b="1" u="sng" dirty="0">
                <a:hlinkClick r:id="rId2"/>
              </a:rPr>
              <a:t>Debating Europe</a:t>
            </a:r>
            <a:r>
              <a:rPr lang="it-IT" dirty="0"/>
              <a:t>, una piattaforma online che permette ai giovani di discutere argomenti di attualità con i leader europei)</a:t>
            </a:r>
          </a:p>
          <a:p>
            <a:endParaRPr lang="en-US" dirty="0"/>
          </a:p>
        </p:txBody>
      </p:sp>
    </p:spTree>
    <p:extLst>
      <p:ext uri="{BB962C8B-B14F-4D97-AF65-F5344CB8AC3E}">
        <p14:creationId xmlns:p14="http://schemas.microsoft.com/office/powerpoint/2010/main" val="2642811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marL="0" indent="0">
              <a:buNone/>
            </a:pPr>
            <a:r>
              <a:rPr lang="en-US" dirty="0" err="1"/>
              <a:t>Domande</a:t>
            </a:r>
            <a:r>
              <a:rPr lang="en-US" dirty="0"/>
              <a:t> </a:t>
            </a:r>
            <a:r>
              <a:rPr lang="en-US" dirty="0" err="1"/>
              <a:t>inviate</a:t>
            </a:r>
            <a:r>
              <a:rPr lang="en-US" dirty="0"/>
              <a:t> </a:t>
            </a:r>
            <a:r>
              <a:rPr lang="en-US" dirty="0" err="1"/>
              <a:t>dagli</a:t>
            </a:r>
            <a:r>
              <a:rPr lang="en-US" dirty="0"/>
              <a:t> </a:t>
            </a:r>
            <a:r>
              <a:rPr lang="en-US" dirty="0" err="1"/>
              <a:t>studenti</a:t>
            </a:r>
            <a:r>
              <a:rPr lang="en-US" dirty="0"/>
              <a:t> al </a:t>
            </a:r>
            <a:r>
              <a:rPr lang="en-US" dirty="0" err="1"/>
              <a:t>Presidente</a:t>
            </a:r>
            <a:r>
              <a:rPr lang="en-US" dirty="0"/>
              <a:t> Mario </a:t>
            </a:r>
            <a:r>
              <a:rPr lang="en-US" dirty="0" err="1"/>
              <a:t>Draghi</a:t>
            </a:r>
            <a:r>
              <a:rPr lang="en-US" dirty="0"/>
              <a:t>, </a:t>
            </a:r>
            <a:r>
              <a:rPr lang="it-IT" dirty="0"/>
              <a:t>attraverso </a:t>
            </a:r>
            <a:r>
              <a:rPr lang="it-IT" dirty="0" err="1"/>
              <a:t>Twitter</a:t>
            </a:r>
            <a:r>
              <a:rPr lang="it-IT" dirty="0"/>
              <a:t> e </a:t>
            </a:r>
            <a:r>
              <a:rPr lang="it-IT" dirty="0" err="1"/>
              <a:t>Facebook</a:t>
            </a:r>
            <a:r>
              <a:rPr lang="it-IT" dirty="0"/>
              <a:t>,</a:t>
            </a:r>
            <a:r>
              <a:rPr lang="en-US" dirty="0"/>
              <a:t> sui </a:t>
            </a:r>
            <a:r>
              <a:rPr lang="en-US" dirty="0" err="1"/>
              <a:t>seguenti</a:t>
            </a:r>
            <a:r>
              <a:rPr lang="en-US" dirty="0"/>
              <a:t> </a:t>
            </a:r>
            <a:r>
              <a:rPr lang="en-US" dirty="0" err="1"/>
              <a:t>temi</a:t>
            </a:r>
            <a:r>
              <a:rPr lang="en-US" dirty="0"/>
              <a:t>:</a:t>
            </a:r>
            <a:endParaRPr lang="it-IT" dirty="0"/>
          </a:p>
          <a:p>
            <a:pPr lvl="0"/>
            <a:r>
              <a:rPr lang="it-IT" dirty="0"/>
              <a:t>la ripresa economica in Europa e la disoccupazione giovanile</a:t>
            </a:r>
          </a:p>
          <a:p>
            <a:pPr lvl="0"/>
            <a:r>
              <a:rPr lang="it-IT" dirty="0" err="1"/>
              <a:t>criptovalute</a:t>
            </a:r>
            <a:r>
              <a:rPr lang="it-IT" dirty="0"/>
              <a:t> e </a:t>
            </a:r>
            <a:r>
              <a:rPr lang="it-IT" dirty="0" err="1"/>
              <a:t>blockchain</a:t>
            </a:r>
            <a:endParaRPr lang="it-IT" dirty="0"/>
          </a:p>
          <a:p>
            <a:pPr lvl="0"/>
            <a:r>
              <a:rPr lang="it-IT" dirty="0"/>
              <a:t>la possibilità di una nuova crisi economica globale</a:t>
            </a:r>
          </a:p>
          <a:p>
            <a:pPr marL="0" indent="0">
              <a:buNone/>
            </a:pPr>
            <a:endParaRPr lang="it-IT" dirty="0"/>
          </a:p>
          <a:p>
            <a:pPr marL="0" indent="0">
              <a:buNone/>
            </a:pPr>
            <a:r>
              <a:rPr lang="en-US" dirty="0"/>
              <a:t>Le </a:t>
            </a:r>
            <a:r>
              <a:rPr lang="en-US" dirty="0" err="1"/>
              <a:t>risposte</a:t>
            </a:r>
            <a:r>
              <a:rPr lang="en-US" dirty="0"/>
              <a:t> del </a:t>
            </a:r>
            <a:r>
              <a:rPr lang="en-US" dirty="0" err="1"/>
              <a:t>Presidente</a:t>
            </a:r>
            <a:r>
              <a:rPr lang="en-US" dirty="0"/>
              <a:t> </a:t>
            </a:r>
            <a:r>
              <a:rPr lang="en-US" dirty="0" err="1"/>
              <a:t>sono</a:t>
            </a:r>
            <a:r>
              <a:rPr lang="en-US" dirty="0"/>
              <a:t> </a:t>
            </a:r>
            <a:r>
              <a:rPr lang="en-US" dirty="0" err="1"/>
              <a:t>disponibili</a:t>
            </a:r>
            <a:r>
              <a:rPr lang="en-US" dirty="0"/>
              <a:t> in video-</a:t>
            </a:r>
            <a:r>
              <a:rPr lang="en-US" dirty="0" err="1"/>
              <a:t>interviste</a:t>
            </a:r>
            <a:endParaRPr lang="it-IT" dirty="0"/>
          </a:p>
          <a:p>
            <a:pPr marL="0" indent="0">
              <a:buNone/>
            </a:pPr>
            <a:r>
              <a:rPr lang="en-US" dirty="0">
                <a:hlinkClick r:id="rId2"/>
              </a:rPr>
              <a:t>http://www.ecb.europa.eu/ecb/educational/youth-engagement/ecb-youth-dialogue/html/index.it.html</a:t>
            </a:r>
            <a:endParaRPr lang="en-US" dirty="0"/>
          </a:p>
        </p:txBody>
      </p:sp>
    </p:spTree>
    <p:extLst>
      <p:ext uri="{BB962C8B-B14F-4D97-AF65-F5344CB8AC3E}">
        <p14:creationId xmlns:p14="http://schemas.microsoft.com/office/powerpoint/2010/main" val="1860541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spcAft>
                <a:spcPts val="0"/>
              </a:spcAft>
            </a:pPr>
            <a:endParaRPr lang="it-IT" dirty="0">
              <a:latin typeface="Cambria"/>
              <a:ea typeface="ＭＳ 明朝"/>
              <a:cs typeface="Times New Roman"/>
            </a:endParaRPr>
          </a:p>
          <a:p>
            <a:endParaRPr lang="en-US" dirty="0"/>
          </a:p>
        </p:txBody>
      </p:sp>
      <p:pic>
        <p:nvPicPr>
          <p:cNvPr id="4" name="Picture 3"/>
          <p:cNvPicPr>
            <a:picLocks noChangeAspect="1"/>
          </p:cNvPicPr>
          <p:nvPr/>
        </p:nvPicPr>
        <p:blipFill>
          <a:blip r:embed="rId2"/>
          <a:stretch>
            <a:fillRect/>
          </a:stretch>
        </p:blipFill>
        <p:spPr>
          <a:xfrm>
            <a:off x="1130300" y="1587500"/>
            <a:ext cx="6870700" cy="3670300"/>
          </a:xfrm>
          <a:prstGeom prst="rect">
            <a:avLst/>
          </a:prstGeom>
        </p:spPr>
      </p:pic>
    </p:spTree>
    <p:extLst>
      <p:ext uri="{BB962C8B-B14F-4D97-AF65-F5344CB8AC3E}">
        <p14:creationId xmlns:p14="http://schemas.microsoft.com/office/powerpoint/2010/main" val="1512665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it-IT" dirty="0"/>
              <a:t>Elenco di siti didattici della BCE su </a:t>
            </a:r>
            <a:r>
              <a:rPr lang="it-IT" dirty="0" err="1"/>
              <a:t>YouTube</a:t>
            </a:r>
            <a:endParaRPr lang="it-IT" dirty="0"/>
          </a:p>
          <a:p>
            <a:pPr marL="0" indent="0">
              <a:buNone/>
            </a:pPr>
            <a:r>
              <a:rPr lang="it-IT" u="sng" dirty="0">
                <a:hlinkClick r:id="rId2"/>
              </a:rPr>
              <a:t>https://www.youtube.com/playlist?list=PL1C5ECFEE8E907181</a:t>
            </a:r>
            <a:endParaRPr lang="it-IT" dirty="0"/>
          </a:p>
          <a:p>
            <a:r>
              <a:rPr lang="it-IT" dirty="0"/>
              <a:t>Da segnalare anche il materiale fornito dalla CONSOB ai fini dell’educazione finanziaria:</a:t>
            </a:r>
          </a:p>
          <a:p>
            <a:pPr marL="0" indent="0">
              <a:buNone/>
            </a:pPr>
            <a:r>
              <a:rPr lang="it-IT" u="sng" dirty="0">
                <a:hlinkClick r:id="rId3"/>
              </a:rPr>
              <a:t>http://www.consob.it/web/investor-education</a:t>
            </a:r>
            <a:endParaRPr lang="it-IT" dirty="0"/>
          </a:p>
          <a:p>
            <a:endParaRPr lang="en-US" dirty="0"/>
          </a:p>
        </p:txBody>
      </p:sp>
    </p:spTree>
    <p:extLst>
      <p:ext uri="{BB962C8B-B14F-4D97-AF65-F5344CB8AC3E}">
        <p14:creationId xmlns:p14="http://schemas.microsoft.com/office/powerpoint/2010/main" val="2075192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90643"/>
            <a:ext cx="8042276" cy="1336956"/>
          </a:xfrm>
        </p:spPr>
        <p:txBody>
          <a:bodyPr/>
          <a:lstStyle/>
          <a:p>
            <a:r>
              <a:rPr lang="en-US" dirty="0" err="1"/>
              <a:t>Laboratori</a:t>
            </a:r>
            <a:r>
              <a:rPr lang="en-US" dirty="0"/>
              <a:t> </a:t>
            </a:r>
            <a:r>
              <a:rPr lang="en-US" dirty="0" err="1"/>
              <a:t>finanziari</a:t>
            </a:r>
            <a:endParaRPr lang="en-US" dirty="0"/>
          </a:p>
        </p:txBody>
      </p:sp>
      <p:sp>
        <p:nvSpPr>
          <p:cNvPr id="3" name="Content Placeholder 2"/>
          <p:cNvSpPr>
            <a:spLocks noGrp="1"/>
          </p:cNvSpPr>
          <p:nvPr>
            <p:ph idx="1"/>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Problemi</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di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decisione</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in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condizioni</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di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incertezza</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buNone/>
            </a:pP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Come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si</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esprimono</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le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preferenze</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individuali</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a:p>
            <a:pPr marL="0" indent="0">
              <a:buNone/>
            </a:pP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Come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si</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traducono</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tali</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preferenze</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creando</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una</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relazione</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d’ordine</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fra</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variabili</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casuali</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rappresentative</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di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risultati</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finanziari</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a:p>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220952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59" y="-857624"/>
            <a:ext cx="8042276" cy="1336956"/>
          </a:xfrm>
        </p:spPr>
        <p:txBody>
          <a:bodyPr/>
          <a:lstStyle/>
          <a:p>
            <a:endParaRPr lang="en-US" dirty="0"/>
          </a:p>
        </p:txBody>
      </p:sp>
      <p:sp>
        <p:nvSpPr>
          <p:cNvPr id="3" name="Content Placeholder 2"/>
          <p:cNvSpPr>
            <a:spLocks noGrp="1"/>
          </p:cNvSpPr>
          <p:nvPr>
            <p:ph idx="1"/>
          </p:nvPr>
        </p:nvSpPr>
        <p:spPr>
          <a:xfrm>
            <a:off x="549275" y="479332"/>
            <a:ext cx="8042276" cy="5464269"/>
          </a:xfrm>
        </p:spPr>
        <p:txBody>
          <a:bodyPr>
            <a:normAutofit/>
          </a:bodyPr>
          <a:lstStyle/>
          <a:p>
            <a:pPr lvl="0"/>
            <a:r>
              <a:rPr lang="it-IT" b="1" dirty="0"/>
              <a:t>Come si comporta un individuo, nel prendere una decisione in contesti caratterizzati da incertezza?</a:t>
            </a:r>
            <a:br>
              <a:rPr lang="it-IT" b="1" dirty="0"/>
            </a:br>
            <a:endParaRPr lang="en-US" dirty="0"/>
          </a:p>
          <a:p>
            <a:pPr marL="0" lvl="0" indent="0" algn="ctr">
              <a:buNone/>
            </a:pPr>
            <a:r>
              <a:rPr lang="it-IT" b="1" dirty="0"/>
              <a:t>COSTRUZIONE DEL MODELLO:</a:t>
            </a:r>
            <a:endParaRPr lang="en-US" dirty="0"/>
          </a:p>
          <a:p>
            <a:pPr lvl="0"/>
            <a:r>
              <a:rPr lang="it-IT" b="1" dirty="0"/>
              <a:t>Le relazione fra fenomeni del mondo reale devono trasformarsi in relazioni matematiche</a:t>
            </a:r>
            <a:endParaRPr lang="en-US" dirty="0"/>
          </a:p>
          <a:p>
            <a:pPr lvl="0"/>
            <a:r>
              <a:rPr lang="en-US" b="1" dirty="0"/>
              <a:t>A</a:t>
            </a:r>
            <a:r>
              <a:rPr lang="it-IT" b="1" dirty="0" err="1"/>
              <a:t>ssociare</a:t>
            </a:r>
            <a:r>
              <a:rPr lang="it-IT" b="1" dirty="0"/>
              <a:t> opportune variabili alle grandezze reali che si stanno studiando</a:t>
            </a:r>
            <a:endParaRPr lang="en-US" dirty="0"/>
          </a:p>
          <a:p>
            <a:pPr lvl="0"/>
            <a:r>
              <a:rPr lang="it-IT" b="1" dirty="0"/>
              <a:t>Esprimere quantitativamente i vincoli esistenti tra le variabili</a:t>
            </a:r>
            <a:endParaRPr lang="en-US" dirty="0"/>
          </a:p>
          <a:p>
            <a:pPr lvl="0"/>
            <a:r>
              <a:rPr lang="it-IT" b="1" dirty="0"/>
              <a:t>Esprimere formalmente l’obiettivo</a:t>
            </a:r>
            <a:endParaRPr lang="en-US" dirty="0"/>
          </a:p>
          <a:p>
            <a:endParaRPr lang="en-US" dirty="0"/>
          </a:p>
        </p:txBody>
      </p:sp>
    </p:spTree>
    <p:extLst>
      <p:ext uri="{BB962C8B-B14F-4D97-AF65-F5344CB8AC3E}">
        <p14:creationId xmlns:p14="http://schemas.microsoft.com/office/powerpoint/2010/main" val="1724239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err="1"/>
              <a:t>Nel</a:t>
            </a:r>
            <a:r>
              <a:rPr lang="en-US" dirty="0"/>
              <a:t> </a:t>
            </a:r>
            <a:r>
              <a:rPr lang="en-US" dirty="0" err="1"/>
              <a:t>confronto</a:t>
            </a:r>
            <a:r>
              <a:rPr lang="en-US" dirty="0"/>
              <a:t> </a:t>
            </a:r>
            <a:r>
              <a:rPr lang="en-US" dirty="0" err="1"/>
              <a:t>fra</a:t>
            </a:r>
            <a:r>
              <a:rPr lang="en-US" dirty="0"/>
              <a:t> </a:t>
            </a:r>
            <a:r>
              <a:rPr lang="en-US" dirty="0" err="1"/>
              <a:t>grandezze</a:t>
            </a:r>
            <a:r>
              <a:rPr lang="en-US" dirty="0"/>
              <a:t> </a:t>
            </a:r>
            <a:r>
              <a:rPr lang="en-US" dirty="0" err="1"/>
              <a:t>aleatorie</a:t>
            </a:r>
            <a:r>
              <a:rPr lang="en-US" dirty="0"/>
              <a:t>, </a:t>
            </a:r>
            <a:r>
              <a:rPr lang="en-US" dirty="0" err="1"/>
              <a:t>si</a:t>
            </a:r>
            <a:r>
              <a:rPr lang="en-US" dirty="0"/>
              <a:t> </a:t>
            </a:r>
            <a:r>
              <a:rPr lang="en-US" dirty="0" err="1"/>
              <a:t>perde</a:t>
            </a:r>
            <a:r>
              <a:rPr lang="en-US" dirty="0"/>
              <a:t> </a:t>
            </a:r>
            <a:r>
              <a:rPr lang="en-US" dirty="0" err="1"/>
              <a:t>l’immediatezza</a:t>
            </a:r>
            <a:r>
              <a:rPr lang="en-US" dirty="0"/>
              <a:t> </a:t>
            </a:r>
            <a:r>
              <a:rPr lang="en-US" dirty="0" err="1"/>
              <a:t>della</a:t>
            </a:r>
            <a:r>
              <a:rPr lang="en-US" dirty="0"/>
              <a:t> </a:t>
            </a:r>
            <a:r>
              <a:rPr lang="en-US" dirty="0" err="1"/>
              <a:t>relazione</a:t>
            </a:r>
            <a:r>
              <a:rPr lang="en-US" dirty="0"/>
              <a:t> </a:t>
            </a:r>
            <a:r>
              <a:rPr lang="en-US" dirty="0" err="1"/>
              <a:t>d’ordine</a:t>
            </a:r>
            <a:endParaRPr lang="en-US" dirty="0"/>
          </a:p>
          <a:p>
            <a:endParaRPr lang="en-US" dirty="0"/>
          </a:p>
          <a:p>
            <a:r>
              <a:rPr lang="en-US" dirty="0"/>
              <a:t>COME FARE?</a:t>
            </a:r>
          </a:p>
          <a:p>
            <a:pPr marL="0" indent="0">
              <a:buNone/>
            </a:pPr>
            <a:r>
              <a:rPr lang="en-US" dirty="0" err="1"/>
              <a:t>Proviamo</a:t>
            </a:r>
            <a:r>
              <a:rPr lang="en-US" dirty="0"/>
              <a:t> a </a:t>
            </a:r>
            <a:r>
              <a:rPr lang="en-US" dirty="0" err="1"/>
              <a:t>spostarci</a:t>
            </a:r>
            <a:r>
              <a:rPr lang="en-US" dirty="0"/>
              <a:t> </a:t>
            </a:r>
            <a:r>
              <a:rPr lang="en-US" dirty="0" err="1"/>
              <a:t>dall’ambiente</a:t>
            </a:r>
            <a:r>
              <a:rPr lang="en-US" dirty="0"/>
              <a:t> </a:t>
            </a:r>
            <a:r>
              <a:rPr lang="en-US" dirty="0" err="1"/>
              <a:t>aleatorio</a:t>
            </a:r>
            <a:r>
              <a:rPr lang="en-US" dirty="0"/>
              <a:t> a </a:t>
            </a:r>
            <a:r>
              <a:rPr lang="en-US" dirty="0" err="1"/>
              <a:t>quello</a:t>
            </a:r>
            <a:r>
              <a:rPr lang="en-US" dirty="0"/>
              <a:t> </a:t>
            </a:r>
            <a:r>
              <a:rPr lang="en-US" dirty="0" err="1"/>
              <a:t>deterministico</a:t>
            </a:r>
            <a:endParaRPr lang="en-US" dirty="0"/>
          </a:p>
          <a:p>
            <a:endParaRPr lang="en-US" dirty="0"/>
          </a:p>
        </p:txBody>
      </p:sp>
    </p:spTree>
    <p:extLst>
      <p:ext uri="{BB962C8B-B14F-4D97-AF65-F5344CB8AC3E}">
        <p14:creationId xmlns:p14="http://schemas.microsoft.com/office/powerpoint/2010/main" val="2584046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dirty="0" err="1"/>
              <a:t>Una</a:t>
            </a:r>
            <a:r>
              <a:rPr lang="en-US" dirty="0"/>
              <a:t> prima </a:t>
            </a:r>
            <a:r>
              <a:rPr lang="en-US" dirty="0" err="1"/>
              <a:t>strada</a:t>
            </a:r>
            <a:r>
              <a:rPr lang="en-US" dirty="0"/>
              <a:t> di </a:t>
            </a:r>
            <a:r>
              <a:rPr lang="en-US" dirty="0" err="1"/>
              <a:t>confronto</a:t>
            </a:r>
            <a:r>
              <a:rPr lang="en-US" dirty="0"/>
              <a:t> </a:t>
            </a:r>
            <a:r>
              <a:rPr lang="en-US" dirty="0" err="1"/>
              <a:t>è</a:t>
            </a:r>
            <a:r>
              <a:rPr lang="en-US" dirty="0"/>
              <a:t> </a:t>
            </a:r>
            <a:r>
              <a:rPr lang="en-US" dirty="0" err="1"/>
              <a:t>costituita</a:t>
            </a:r>
            <a:r>
              <a:rPr lang="en-US" dirty="0"/>
              <a:t> dal </a:t>
            </a:r>
            <a:r>
              <a:rPr lang="en-US" dirty="0" err="1"/>
              <a:t>criterio</a:t>
            </a:r>
            <a:r>
              <a:rPr lang="en-US" dirty="0"/>
              <a:t> del </a:t>
            </a:r>
            <a:r>
              <a:rPr lang="en-US" dirty="0" err="1"/>
              <a:t>valore</a:t>
            </a:r>
            <a:r>
              <a:rPr lang="en-US" dirty="0"/>
              <a:t> </a:t>
            </a:r>
            <a:r>
              <a:rPr lang="en-US" dirty="0" err="1"/>
              <a:t>medio</a:t>
            </a:r>
            <a:endParaRPr lang="en-US" dirty="0"/>
          </a:p>
          <a:p>
            <a:r>
              <a:rPr lang="en-US" b="1" dirty="0">
                <a:solidFill>
                  <a:schemeClr val="accent6">
                    <a:lumMod val="60000"/>
                    <a:lumOff val="40000"/>
                  </a:schemeClr>
                </a:solidFill>
              </a:rPr>
              <a:t>Date due </a:t>
            </a:r>
            <a:r>
              <a:rPr lang="en-US" b="1" dirty="0" err="1">
                <a:solidFill>
                  <a:schemeClr val="accent6">
                    <a:lumMod val="60000"/>
                    <a:lumOff val="40000"/>
                  </a:schemeClr>
                </a:solidFill>
              </a:rPr>
              <a:t>v.a.</a:t>
            </a:r>
            <a:r>
              <a:rPr lang="en-US" b="1" dirty="0">
                <a:solidFill>
                  <a:schemeClr val="accent6">
                    <a:lumMod val="60000"/>
                    <a:lumOff val="40000"/>
                  </a:schemeClr>
                </a:solidFill>
              </a:rPr>
              <a:t> </a:t>
            </a:r>
            <a:r>
              <a:rPr lang="en-US" b="1" dirty="0" err="1">
                <a:solidFill>
                  <a:schemeClr val="accent6">
                    <a:lumMod val="60000"/>
                    <a:lumOff val="40000"/>
                  </a:schemeClr>
                </a:solidFill>
              </a:rPr>
              <a:t>rappresentative</a:t>
            </a:r>
            <a:r>
              <a:rPr lang="en-US" b="1" dirty="0">
                <a:solidFill>
                  <a:schemeClr val="accent6">
                    <a:lumMod val="60000"/>
                    <a:lumOff val="40000"/>
                  </a:schemeClr>
                </a:solidFill>
              </a:rPr>
              <a:t> </a:t>
            </a:r>
            <a:r>
              <a:rPr lang="en-US" b="1" dirty="0" err="1">
                <a:solidFill>
                  <a:schemeClr val="accent6">
                    <a:lumMod val="60000"/>
                    <a:lumOff val="40000"/>
                  </a:schemeClr>
                </a:solidFill>
              </a:rPr>
              <a:t>dei</a:t>
            </a:r>
            <a:r>
              <a:rPr lang="en-US" b="1" dirty="0">
                <a:solidFill>
                  <a:schemeClr val="accent6">
                    <a:lumMod val="60000"/>
                    <a:lumOff val="40000"/>
                  </a:schemeClr>
                </a:solidFill>
              </a:rPr>
              <a:t> </a:t>
            </a:r>
            <a:r>
              <a:rPr lang="en-US" b="1" dirty="0" err="1">
                <a:solidFill>
                  <a:schemeClr val="accent6">
                    <a:lumMod val="60000"/>
                    <a:lumOff val="40000"/>
                  </a:schemeClr>
                </a:solidFill>
              </a:rPr>
              <a:t>risultati</a:t>
            </a:r>
            <a:r>
              <a:rPr lang="en-US" b="1" dirty="0">
                <a:solidFill>
                  <a:schemeClr val="accent6">
                    <a:lumMod val="60000"/>
                    <a:lumOff val="40000"/>
                  </a:schemeClr>
                </a:solidFill>
              </a:rPr>
              <a:t> di </a:t>
            </a:r>
            <a:r>
              <a:rPr lang="en-US" b="1" dirty="0" err="1">
                <a:solidFill>
                  <a:schemeClr val="accent6">
                    <a:lumMod val="60000"/>
                    <a:lumOff val="40000"/>
                  </a:schemeClr>
                </a:solidFill>
              </a:rPr>
              <a:t>operazioni</a:t>
            </a:r>
            <a:r>
              <a:rPr lang="en-US" b="1" dirty="0">
                <a:solidFill>
                  <a:schemeClr val="accent6">
                    <a:lumMod val="60000"/>
                    <a:lumOff val="40000"/>
                  </a:schemeClr>
                </a:solidFill>
              </a:rPr>
              <a:t> </a:t>
            </a:r>
            <a:r>
              <a:rPr lang="en-US" b="1" dirty="0" err="1">
                <a:solidFill>
                  <a:schemeClr val="accent6">
                    <a:lumMod val="60000"/>
                    <a:lumOff val="40000"/>
                  </a:schemeClr>
                </a:solidFill>
              </a:rPr>
              <a:t>finanziarie</a:t>
            </a:r>
            <a:r>
              <a:rPr lang="en-US" b="1" dirty="0">
                <a:solidFill>
                  <a:schemeClr val="accent6">
                    <a:lumMod val="60000"/>
                    <a:lumOff val="40000"/>
                  </a:schemeClr>
                </a:solidFill>
              </a:rPr>
              <a:t>, </a:t>
            </a:r>
            <a:r>
              <a:rPr lang="en-US" b="1" dirty="0" err="1">
                <a:solidFill>
                  <a:schemeClr val="accent6">
                    <a:lumMod val="60000"/>
                    <a:lumOff val="40000"/>
                  </a:schemeClr>
                </a:solidFill>
              </a:rPr>
              <a:t>si</a:t>
            </a:r>
            <a:r>
              <a:rPr lang="en-US" b="1" dirty="0">
                <a:solidFill>
                  <a:schemeClr val="accent6">
                    <a:lumMod val="60000"/>
                    <a:lumOff val="40000"/>
                  </a:schemeClr>
                </a:solidFill>
              </a:rPr>
              <a:t> </a:t>
            </a:r>
            <a:r>
              <a:rPr lang="en-US" b="1" dirty="0" err="1">
                <a:solidFill>
                  <a:schemeClr val="accent6">
                    <a:lumMod val="60000"/>
                    <a:lumOff val="40000"/>
                  </a:schemeClr>
                </a:solidFill>
              </a:rPr>
              <a:t>sceglie</a:t>
            </a:r>
            <a:r>
              <a:rPr lang="en-US" b="1" dirty="0">
                <a:solidFill>
                  <a:schemeClr val="accent6">
                    <a:lumMod val="60000"/>
                    <a:lumOff val="40000"/>
                  </a:schemeClr>
                </a:solidFill>
              </a:rPr>
              <a:t> </a:t>
            </a:r>
            <a:r>
              <a:rPr lang="en-US" b="1" dirty="0" err="1">
                <a:solidFill>
                  <a:schemeClr val="accent6">
                    <a:lumMod val="60000"/>
                    <a:lumOff val="40000"/>
                  </a:schemeClr>
                </a:solidFill>
              </a:rPr>
              <a:t>quella</a:t>
            </a:r>
            <a:r>
              <a:rPr lang="en-US" b="1" dirty="0">
                <a:solidFill>
                  <a:schemeClr val="accent6">
                    <a:lumMod val="60000"/>
                    <a:lumOff val="40000"/>
                  </a:schemeClr>
                </a:solidFill>
              </a:rPr>
              <a:t> </a:t>
            </a:r>
            <a:r>
              <a:rPr lang="en-US" b="1" dirty="0" err="1">
                <a:solidFill>
                  <a:schemeClr val="accent6">
                    <a:lumMod val="60000"/>
                    <a:lumOff val="40000"/>
                  </a:schemeClr>
                </a:solidFill>
              </a:rPr>
              <a:t>dotata</a:t>
            </a:r>
            <a:r>
              <a:rPr lang="en-US" b="1" dirty="0">
                <a:solidFill>
                  <a:schemeClr val="accent6">
                    <a:lumMod val="60000"/>
                    <a:lumOff val="40000"/>
                  </a:schemeClr>
                </a:solidFill>
              </a:rPr>
              <a:t> di </a:t>
            </a:r>
            <a:r>
              <a:rPr lang="en-US" b="1" dirty="0" err="1">
                <a:solidFill>
                  <a:schemeClr val="accent6">
                    <a:lumMod val="60000"/>
                    <a:lumOff val="40000"/>
                  </a:schemeClr>
                </a:solidFill>
              </a:rPr>
              <a:t>valore</a:t>
            </a:r>
            <a:r>
              <a:rPr lang="en-US" b="1" dirty="0">
                <a:solidFill>
                  <a:schemeClr val="accent6">
                    <a:lumMod val="60000"/>
                    <a:lumOff val="40000"/>
                  </a:schemeClr>
                </a:solidFill>
              </a:rPr>
              <a:t> </a:t>
            </a:r>
            <a:r>
              <a:rPr lang="en-US" b="1" dirty="0" err="1">
                <a:solidFill>
                  <a:schemeClr val="accent6">
                    <a:lumMod val="60000"/>
                    <a:lumOff val="40000"/>
                  </a:schemeClr>
                </a:solidFill>
              </a:rPr>
              <a:t>medio</a:t>
            </a:r>
            <a:r>
              <a:rPr lang="en-US" b="1" dirty="0">
                <a:solidFill>
                  <a:schemeClr val="accent6">
                    <a:lumMod val="60000"/>
                    <a:lumOff val="40000"/>
                  </a:schemeClr>
                </a:solidFill>
              </a:rPr>
              <a:t> (</a:t>
            </a:r>
            <a:r>
              <a:rPr lang="en-US" b="1" dirty="0" err="1">
                <a:solidFill>
                  <a:schemeClr val="accent6">
                    <a:lumMod val="60000"/>
                    <a:lumOff val="40000"/>
                  </a:schemeClr>
                </a:solidFill>
              </a:rPr>
              <a:t>atteso</a:t>
            </a:r>
            <a:r>
              <a:rPr lang="en-US" b="1" dirty="0">
                <a:solidFill>
                  <a:schemeClr val="accent6">
                    <a:lumMod val="60000"/>
                    <a:lumOff val="40000"/>
                  </a:schemeClr>
                </a:solidFill>
              </a:rPr>
              <a:t>) </a:t>
            </a:r>
            <a:r>
              <a:rPr lang="en-US" b="1" dirty="0" err="1">
                <a:solidFill>
                  <a:schemeClr val="accent6">
                    <a:lumMod val="60000"/>
                    <a:lumOff val="40000"/>
                  </a:schemeClr>
                </a:solidFill>
              </a:rPr>
              <a:t>maggiore</a:t>
            </a:r>
            <a:endParaRPr lang="en-US" b="1" dirty="0">
              <a:solidFill>
                <a:schemeClr val="accent6">
                  <a:lumMod val="60000"/>
                  <a:lumOff val="40000"/>
                </a:schemeClr>
              </a:solidFill>
            </a:endParaRPr>
          </a:p>
          <a:p>
            <a:endParaRPr lang="en-US" dirty="0"/>
          </a:p>
          <a:p>
            <a:pPr marL="0" indent="0">
              <a:buNone/>
            </a:pPr>
            <a:endParaRPr lang="en-US" dirty="0"/>
          </a:p>
        </p:txBody>
      </p:sp>
    </p:spTree>
    <p:extLst>
      <p:ext uri="{BB962C8B-B14F-4D97-AF65-F5344CB8AC3E}">
        <p14:creationId xmlns:p14="http://schemas.microsoft.com/office/powerpoint/2010/main" val="2364883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err="1"/>
              <a:t>Consideriamo</a:t>
            </a:r>
            <a:r>
              <a:rPr lang="en-US" dirty="0"/>
              <a:t> due </a:t>
            </a:r>
            <a:r>
              <a:rPr lang="en-US" dirty="0" err="1"/>
              <a:t>variabili</a:t>
            </a:r>
            <a:r>
              <a:rPr lang="en-US" dirty="0"/>
              <a:t> </a:t>
            </a:r>
            <a:r>
              <a:rPr lang="en-US" dirty="0" err="1"/>
              <a:t>aleatorie</a:t>
            </a:r>
            <a:r>
              <a:rPr lang="en-US" dirty="0"/>
              <a:t> </a:t>
            </a:r>
            <a:r>
              <a:rPr lang="en-US" dirty="0" err="1"/>
              <a:t>rappresentative</a:t>
            </a:r>
            <a:r>
              <a:rPr lang="en-US" dirty="0"/>
              <a:t> </a:t>
            </a:r>
            <a:r>
              <a:rPr lang="en-US" dirty="0" err="1"/>
              <a:t>dei</a:t>
            </a:r>
            <a:r>
              <a:rPr lang="en-US" dirty="0"/>
              <a:t> </a:t>
            </a:r>
            <a:r>
              <a:rPr lang="en-US" dirty="0" err="1"/>
              <a:t>risultati</a:t>
            </a:r>
            <a:r>
              <a:rPr lang="en-US" dirty="0"/>
              <a:t> a </a:t>
            </a:r>
            <a:r>
              <a:rPr lang="en-US" dirty="0" err="1"/>
              <a:t>scadenza</a:t>
            </a:r>
            <a:r>
              <a:rPr lang="en-US" dirty="0"/>
              <a:t> di due </a:t>
            </a:r>
            <a:r>
              <a:rPr lang="en-US" dirty="0" err="1"/>
              <a:t>operazioni</a:t>
            </a:r>
            <a:r>
              <a:rPr lang="en-US" dirty="0"/>
              <a:t> </a:t>
            </a:r>
            <a:r>
              <a:rPr lang="en-US" dirty="0" err="1"/>
              <a:t>finanziarie</a:t>
            </a:r>
            <a:r>
              <a:rPr lang="en-US" dirty="0"/>
              <a:t>:</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54786782"/>
              </p:ext>
            </p:extLst>
          </p:nvPr>
        </p:nvGraphicFramePr>
        <p:xfrm>
          <a:off x="1134532" y="2620935"/>
          <a:ext cx="5850984" cy="1378017"/>
        </p:xfrm>
        <a:graphic>
          <a:graphicData uri="http://schemas.openxmlformats.org/drawingml/2006/table">
            <a:tbl>
              <a:tblPr firstRow="1" bandRow="1">
                <a:tableStyleId>{5C22544A-7EE6-4342-B048-85BDC9FD1C3A}</a:tableStyleId>
              </a:tblPr>
              <a:tblGrid>
                <a:gridCol w="1462746">
                  <a:extLst>
                    <a:ext uri="{9D8B030D-6E8A-4147-A177-3AD203B41FA5}">
                      <a16:colId xmlns:a16="http://schemas.microsoft.com/office/drawing/2014/main" xmlns="" val="20000"/>
                    </a:ext>
                  </a:extLst>
                </a:gridCol>
                <a:gridCol w="1462746">
                  <a:extLst>
                    <a:ext uri="{9D8B030D-6E8A-4147-A177-3AD203B41FA5}">
                      <a16:colId xmlns:a16="http://schemas.microsoft.com/office/drawing/2014/main" xmlns="" val="20001"/>
                    </a:ext>
                  </a:extLst>
                </a:gridCol>
                <a:gridCol w="1462746">
                  <a:extLst>
                    <a:ext uri="{9D8B030D-6E8A-4147-A177-3AD203B41FA5}">
                      <a16:colId xmlns:a16="http://schemas.microsoft.com/office/drawing/2014/main" xmlns="" val="20002"/>
                    </a:ext>
                  </a:extLst>
                </a:gridCol>
                <a:gridCol w="1462746">
                  <a:extLst>
                    <a:ext uri="{9D8B030D-6E8A-4147-A177-3AD203B41FA5}">
                      <a16:colId xmlns:a16="http://schemas.microsoft.com/office/drawing/2014/main" xmlns="" val="20003"/>
                    </a:ext>
                  </a:extLst>
                </a:gridCol>
              </a:tblGrid>
              <a:tr h="459339">
                <a:tc>
                  <a:txBody>
                    <a:bodyPr/>
                    <a:lstStyle/>
                    <a:p>
                      <a:r>
                        <a:rPr lang="en-US" dirty="0"/>
                        <a:t>X</a:t>
                      </a:r>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10000"/>
                  </a:ext>
                </a:extLst>
              </a:tr>
              <a:tr h="459339">
                <a:tc>
                  <a:txBody>
                    <a:bodyPr/>
                    <a:lstStyle/>
                    <a:p>
                      <a:r>
                        <a:rPr lang="en-US" dirty="0" err="1"/>
                        <a:t>valori</a:t>
                      </a:r>
                      <a:endParaRPr lang="en-US" dirty="0"/>
                    </a:p>
                  </a:txBody>
                  <a:tcPr/>
                </a:tc>
                <a:tc>
                  <a:txBody>
                    <a:bodyPr/>
                    <a:lstStyle/>
                    <a:p>
                      <a:r>
                        <a:rPr lang="en-US" dirty="0"/>
                        <a:t>5</a:t>
                      </a:r>
                    </a:p>
                  </a:txBody>
                  <a:tcPr/>
                </a:tc>
                <a:tc>
                  <a:txBody>
                    <a:bodyPr/>
                    <a:lstStyle/>
                    <a:p>
                      <a:r>
                        <a:rPr lang="en-US" dirty="0"/>
                        <a:t>7</a:t>
                      </a:r>
                    </a:p>
                  </a:txBody>
                  <a:tcPr/>
                </a:tc>
                <a:tc>
                  <a:txBody>
                    <a:bodyPr/>
                    <a:lstStyle/>
                    <a:p>
                      <a:r>
                        <a:rPr lang="en-US" dirty="0"/>
                        <a:t>-15</a:t>
                      </a:r>
                    </a:p>
                  </a:txBody>
                  <a:tcPr/>
                </a:tc>
                <a:extLst>
                  <a:ext uri="{0D108BD9-81ED-4DB2-BD59-A6C34878D82A}">
                    <a16:rowId xmlns:a16="http://schemas.microsoft.com/office/drawing/2014/main" xmlns="" val="10001"/>
                  </a:ext>
                </a:extLst>
              </a:tr>
              <a:tr h="459339">
                <a:tc>
                  <a:txBody>
                    <a:bodyPr/>
                    <a:lstStyle/>
                    <a:p>
                      <a:r>
                        <a:rPr lang="en-US" dirty="0"/>
                        <a:t>prob.</a:t>
                      </a:r>
                    </a:p>
                  </a:txBody>
                  <a:tcPr/>
                </a:tc>
                <a:tc>
                  <a:txBody>
                    <a:bodyPr/>
                    <a:lstStyle/>
                    <a:p>
                      <a:r>
                        <a:rPr lang="en-US" dirty="0"/>
                        <a:t>1/2</a:t>
                      </a:r>
                    </a:p>
                  </a:txBody>
                  <a:tcPr/>
                </a:tc>
                <a:tc>
                  <a:txBody>
                    <a:bodyPr/>
                    <a:lstStyle/>
                    <a:p>
                      <a:r>
                        <a:rPr lang="en-US" dirty="0"/>
                        <a:t>1/4</a:t>
                      </a:r>
                    </a:p>
                  </a:txBody>
                  <a:tcPr/>
                </a:tc>
                <a:tc>
                  <a:txBody>
                    <a:bodyPr/>
                    <a:lstStyle/>
                    <a:p>
                      <a:r>
                        <a:rPr lang="en-US" dirty="0"/>
                        <a:t>1/4</a:t>
                      </a:r>
                    </a:p>
                  </a:txBody>
                  <a:tcPr/>
                </a:tc>
                <a:extLst>
                  <a:ext uri="{0D108BD9-81ED-4DB2-BD59-A6C34878D82A}">
                    <a16:rowId xmlns:a16="http://schemas.microsoft.com/office/drawing/2014/main" xmlns=""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42564207"/>
              </p:ext>
            </p:extLst>
          </p:nvPr>
        </p:nvGraphicFramePr>
        <p:xfrm>
          <a:off x="1183193" y="4240107"/>
          <a:ext cx="3318932" cy="1097280"/>
        </p:xfrm>
        <a:graphic>
          <a:graphicData uri="http://schemas.openxmlformats.org/drawingml/2006/table">
            <a:tbl>
              <a:tblPr firstRow="1" bandRow="1">
                <a:tableStyleId>{5C22544A-7EE6-4342-B048-85BDC9FD1C3A}</a:tableStyleId>
              </a:tblPr>
              <a:tblGrid>
                <a:gridCol w="1614645">
                  <a:extLst>
                    <a:ext uri="{9D8B030D-6E8A-4147-A177-3AD203B41FA5}">
                      <a16:colId xmlns:a16="http://schemas.microsoft.com/office/drawing/2014/main" xmlns="" val="20000"/>
                    </a:ext>
                  </a:extLst>
                </a:gridCol>
                <a:gridCol w="1704287">
                  <a:extLst>
                    <a:ext uri="{9D8B030D-6E8A-4147-A177-3AD203B41FA5}">
                      <a16:colId xmlns:a16="http://schemas.microsoft.com/office/drawing/2014/main" xmlns="" val="20001"/>
                    </a:ext>
                  </a:extLst>
                </a:gridCol>
              </a:tblGrid>
              <a:tr h="293032">
                <a:tc>
                  <a:txBody>
                    <a:bodyPr/>
                    <a:lstStyle/>
                    <a:p>
                      <a:r>
                        <a:rPr lang="en-US" dirty="0"/>
                        <a:t>Y</a:t>
                      </a:r>
                    </a:p>
                  </a:txBody>
                  <a:tcPr/>
                </a:tc>
                <a:tc>
                  <a:txBody>
                    <a:bodyPr/>
                    <a:lstStyle/>
                    <a:p>
                      <a:endParaRPr lang="en-US" dirty="0"/>
                    </a:p>
                  </a:txBody>
                  <a:tcPr/>
                </a:tc>
                <a:extLst>
                  <a:ext uri="{0D108BD9-81ED-4DB2-BD59-A6C34878D82A}">
                    <a16:rowId xmlns:a16="http://schemas.microsoft.com/office/drawing/2014/main" xmlns="" val="10000"/>
                  </a:ext>
                </a:extLst>
              </a:tr>
              <a:tr h="293032">
                <a:tc>
                  <a:txBody>
                    <a:bodyPr/>
                    <a:lstStyle/>
                    <a:p>
                      <a:r>
                        <a:rPr lang="en-US" dirty="0" err="1"/>
                        <a:t>valori</a:t>
                      </a:r>
                      <a:endParaRPr lang="en-US" dirty="0"/>
                    </a:p>
                  </a:txBody>
                  <a:tcPr/>
                </a:tc>
                <a:tc>
                  <a:txBody>
                    <a:bodyPr/>
                    <a:lstStyle/>
                    <a:p>
                      <a:r>
                        <a:rPr lang="en-US" dirty="0"/>
                        <a:t>2</a:t>
                      </a:r>
                    </a:p>
                  </a:txBody>
                  <a:tcPr/>
                </a:tc>
                <a:extLst>
                  <a:ext uri="{0D108BD9-81ED-4DB2-BD59-A6C34878D82A}">
                    <a16:rowId xmlns:a16="http://schemas.microsoft.com/office/drawing/2014/main" xmlns="" val="10001"/>
                  </a:ext>
                </a:extLst>
              </a:tr>
              <a:tr h="293032">
                <a:tc>
                  <a:txBody>
                    <a:bodyPr/>
                    <a:lstStyle/>
                    <a:p>
                      <a:r>
                        <a:rPr lang="en-US" dirty="0"/>
                        <a:t>Prob.</a:t>
                      </a:r>
                    </a:p>
                  </a:txBody>
                  <a:tcPr/>
                </a:tc>
                <a:tc>
                  <a:txBody>
                    <a:bodyPr/>
                    <a:lstStyle/>
                    <a:p>
                      <a:r>
                        <a:rPr lang="en-US" dirty="0"/>
                        <a:t>1</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23821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err="1"/>
              <a:t>Calcoliamo</a:t>
            </a:r>
            <a:r>
              <a:rPr lang="en-US" dirty="0"/>
              <a:t> </a:t>
            </a:r>
            <a:r>
              <a:rPr lang="en-US" dirty="0" err="1"/>
              <a:t>i</a:t>
            </a:r>
            <a:r>
              <a:rPr lang="en-US" dirty="0"/>
              <a:t> </a:t>
            </a:r>
            <a:r>
              <a:rPr lang="en-US" dirty="0" err="1"/>
              <a:t>valori</a:t>
            </a:r>
            <a:r>
              <a:rPr lang="en-US" dirty="0"/>
              <a:t> </a:t>
            </a:r>
            <a:r>
              <a:rPr lang="en-US" dirty="0" err="1"/>
              <a:t>medi</a:t>
            </a:r>
            <a:r>
              <a:rPr lang="en-US" dirty="0"/>
              <a:t> (/</a:t>
            </a:r>
            <a:r>
              <a:rPr lang="en-US" dirty="0" err="1"/>
              <a:t>attesi</a:t>
            </a:r>
            <a:r>
              <a:rPr lang="en-US" dirty="0"/>
              <a:t>)</a:t>
            </a:r>
          </a:p>
        </p:txBody>
      </p:sp>
      <p:pic>
        <p:nvPicPr>
          <p:cNvPr id="7" name="Picture 6"/>
          <p:cNvPicPr>
            <a:picLocks noChangeAspect="1"/>
          </p:cNvPicPr>
          <p:nvPr/>
        </p:nvPicPr>
        <p:blipFill>
          <a:blip r:embed="rId2"/>
          <a:stretch>
            <a:fillRect/>
          </a:stretch>
        </p:blipFill>
        <p:spPr>
          <a:xfrm>
            <a:off x="1612900" y="2634444"/>
            <a:ext cx="5918200" cy="2647955"/>
          </a:xfrm>
          <a:prstGeom prst="rect">
            <a:avLst/>
          </a:prstGeom>
        </p:spPr>
      </p:pic>
    </p:spTree>
    <p:extLst>
      <p:ext uri="{BB962C8B-B14F-4D97-AF65-F5344CB8AC3E}">
        <p14:creationId xmlns:p14="http://schemas.microsoft.com/office/powerpoint/2010/main" val="3324693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Premesse</a:t>
            </a:r>
            <a:endParaRPr lang="en-US" dirty="0"/>
          </a:p>
        </p:txBody>
      </p:sp>
      <p:sp>
        <p:nvSpPr>
          <p:cNvPr id="3" name="Content Placeholder 2"/>
          <p:cNvSpPr>
            <a:spLocks noGrp="1"/>
          </p:cNvSpPr>
          <p:nvPr>
            <p:ph idx="1"/>
          </p:nvPr>
        </p:nvSpPr>
        <p:spPr/>
        <p:txBody>
          <a:bodyPr>
            <a:normAutofit fontScale="25000" lnSpcReduction="20000"/>
          </a:bodyPr>
          <a:lstStyle/>
          <a:p>
            <a:r>
              <a:rPr lang="it-IT" sz="8000" dirty="0"/>
              <a:t>L’EDUCAZIONE FINANZIARIA </a:t>
            </a:r>
            <a:r>
              <a:rPr lang="fr-FR" sz="8000" dirty="0" err="1"/>
              <a:t>è</a:t>
            </a:r>
            <a:r>
              <a:rPr lang="it-IT" sz="8000" dirty="0"/>
              <a:t> rivolta</a:t>
            </a:r>
            <a:r>
              <a:rPr lang="it-IT" sz="8000" i="1" dirty="0"/>
              <a:t> “ai cittadini interessati a sviluppare le loro conoscenze in campo economico e finanziario e a tutti coloro che, come risparmiatori e fruitori di servizi bancari, vogliano coltivare la propria cultura finanziaria”.</a:t>
            </a:r>
            <a:endParaRPr lang="it-IT" sz="8000" dirty="0"/>
          </a:p>
          <a:p>
            <a:pPr marL="0" indent="0">
              <a:buNone/>
            </a:pPr>
            <a:r>
              <a:rPr lang="it-IT" sz="8000" dirty="0"/>
              <a:t>MA NON SOLO:</a:t>
            </a:r>
            <a:r>
              <a:rPr lang="it-IT" sz="8000" i="1" dirty="0"/>
              <a:t> </a:t>
            </a:r>
            <a:endParaRPr lang="it-IT" sz="8000" dirty="0"/>
          </a:p>
          <a:p>
            <a:r>
              <a:rPr lang="it-IT" sz="8000" dirty="0"/>
              <a:t>L’educazione finanziaria è essenziale </a:t>
            </a:r>
          </a:p>
          <a:p>
            <a:pPr marL="0" indent="0" algn="just">
              <a:buNone/>
            </a:pPr>
            <a:r>
              <a:rPr lang="it-IT" sz="8000" i="1" dirty="0"/>
              <a:t> “nell’impostazione e nell’attuazione della Strategia nazionale basata sulla integrazione e la diffusione di conoscenze di base e di strumenti che consentano di familiarizzare con prodotti e regole talvolta di difficile comprensione. Cittadini con maggiori conoscenze nel campo finanziario comprendono più chiaramente rischi e opportunità dei prodotti offerti; compiono scelte più consapevoli su indebitamento, risparmio e previdenza; contribuiscono alla </a:t>
            </a:r>
            <a:r>
              <a:rPr lang="it-IT" sz="8000" b="1" i="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formazione di un mercato più inclusivo, efficiente e stabile</a:t>
            </a:r>
            <a:r>
              <a:rPr lang="it-IT" sz="8000" i="1" dirty="0"/>
              <a:t>”</a:t>
            </a:r>
          </a:p>
          <a:p>
            <a:pPr marL="0" indent="0" algn="just">
              <a:buNone/>
            </a:pPr>
            <a:r>
              <a:rPr lang="it-IT" sz="8000" u="sng" dirty="0">
                <a:hlinkClick r:id="rId2"/>
              </a:rPr>
              <a:t>http://www.bancaditalia.it/servizi-cittadino/</a:t>
            </a:r>
            <a:endParaRPr lang="it-IT" sz="8000" u="sng" dirty="0"/>
          </a:p>
          <a:p>
            <a:pPr marL="0" indent="0" algn="just">
              <a:buNone/>
            </a:pPr>
            <a:endParaRPr lang="it-IT" sz="8000" i="1" dirty="0"/>
          </a:p>
          <a:p>
            <a:endParaRPr lang="en-US" dirty="0"/>
          </a:p>
        </p:txBody>
      </p:sp>
    </p:spTree>
    <p:extLst>
      <p:ext uri="{BB962C8B-B14F-4D97-AF65-F5344CB8AC3E}">
        <p14:creationId xmlns:p14="http://schemas.microsoft.com/office/powerpoint/2010/main" val="2331720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 </a:t>
            </a:r>
            <a:r>
              <a:rPr lang="en-US" dirty="0" err="1"/>
              <a:t>paradosso</a:t>
            </a:r>
            <a:r>
              <a:rPr lang="en-US" dirty="0"/>
              <a:t>!</a:t>
            </a:r>
            <a:r>
              <a:rPr lang="en-US" sz="7200" dirty="0"/>
              <a:t> 🤔</a:t>
            </a:r>
          </a:p>
        </p:txBody>
      </p:sp>
      <p:sp>
        <p:nvSpPr>
          <p:cNvPr id="3" name="Content Placeholder 2"/>
          <p:cNvSpPr>
            <a:spLocks noGrp="1"/>
          </p:cNvSpPr>
          <p:nvPr>
            <p:ph idx="1"/>
          </p:nvPr>
        </p:nvSpPr>
        <p:spPr/>
        <p:txBody>
          <a:bodyPr>
            <a:normAutofit fontScale="92500" lnSpcReduction="10000"/>
          </a:bodyPr>
          <a:lstStyle/>
          <a:p>
            <a:pPr marL="0" indent="0">
              <a:buNone/>
            </a:pPr>
            <a:r>
              <a:rPr lang="it-IT" dirty="0"/>
              <a:t>Consideriamo una lotteria, che prevede il lancio ripetuto di una moneta perfetta (con probabilità 1/2 di uscita della faccia testa) con pagamento del banco al giocatore di un importo pari a 2</a:t>
            </a:r>
            <a:r>
              <a:rPr lang="it-IT" baseline="30000" dirty="0"/>
              <a:t>n </a:t>
            </a:r>
            <a:r>
              <a:rPr lang="it-IT" dirty="0"/>
              <a:t> in caso di uscita della prima testa al lancio </a:t>
            </a:r>
            <a:r>
              <a:rPr lang="it-IT" i="1" dirty="0"/>
              <a:t>n</a:t>
            </a:r>
            <a:r>
              <a:rPr lang="it-IT" dirty="0"/>
              <a:t>-esimo:</a:t>
            </a:r>
          </a:p>
          <a:p>
            <a:pPr marL="0" indent="0">
              <a:buNone/>
            </a:pPr>
            <a:r>
              <a:rPr lang="it-IT" dirty="0"/>
              <a:t>un giocatore riceve 2 euro se esce testa al primo colpo (</a:t>
            </a:r>
            <a:r>
              <a:rPr lang="it-IT" i="1" dirty="0" err="1"/>
              <a:t>n</a:t>
            </a:r>
            <a:r>
              <a:rPr lang="it-IT" dirty="0"/>
              <a:t>=1, 2</a:t>
            </a:r>
            <a:r>
              <a:rPr lang="it-IT" baseline="30000" dirty="0"/>
              <a:t>1</a:t>
            </a:r>
            <a:r>
              <a:rPr lang="it-IT" dirty="0"/>
              <a:t>=2, con probabilità 1/2), </a:t>
            </a:r>
          </a:p>
          <a:p>
            <a:pPr marL="0" indent="0">
              <a:buNone/>
            </a:pPr>
            <a:r>
              <a:rPr lang="it-IT" dirty="0"/>
              <a:t>4 euro se la prima testa esce al secondo colpo (</a:t>
            </a:r>
            <a:r>
              <a:rPr lang="it-IT" i="1" dirty="0" err="1"/>
              <a:t>n</a:t>
            </a:r>
            <a:r>
              <a:rPr lang="it-IT" dirty="0"/>
              <a:t>=2, 2</a:t>
            </a:r>
            <a:r>
              <a:rPr lang="it-IT" baseline="30000" dirty="0"/>
              <a:t>2</a:t>
            </a:r>
            <a:r>
              <a:rPr lang="it-IT" dirty="0"/>
              <a:t>=4, probabilità 1/4), </a:t>
            </a:r>
          </a:p>
          <a:p>
            <a:pPr marL="0" indent="0">
              <a:buNone/>
            </a:pPr>
            <a:r>
              <a:rPr lang="it-IT" dirty="0"/>
              <a:t>8 euro se la prima testa esce al terzo colpo (</a:t>
            </a:r>
            <a:r>
              <a:rPr lang="it-IT" i="1" dirty="0" err="1"/>
              <a:t>n</a:t>
            </a:r>
            <a:r>
              <a:rPr lang="it-IT" dirty="0"/>
              <a:t>=3, 2</a:t>
            </a:r>
            <a:r>
              <a:rPr lang="it-IT" baseline="30000" dirty="0"/>
              <a:t>3</a:t>
            </a:r>
            <a:r>
              <a:rPr lang="it-IT" dirty="0"/>
              <a:t>=8 probabilità 1/8 ),… </a:t>
            </a:r>
          </a:p>
          <a:p>
            <a:endParaRPr lang="en-US" dirty="0"/>
          </a:p>
        </p:txBody>
      </p:sp>
    </p:spTree>
    <p:extLst>
      <p:ext uri="{BB962C8B-B14F-4D97-AF65-F5344CB8AC3E}">
        <p14:creationId xmlns:p14="http://schemas.microsoft.com/office/powerpoint/2010/main" val="2186251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it-IT" dirty="0"/>
              <a:t>Il valore atteso del guadagno è infinito: </a:t>
            </a:r>
            <a:endParaRPr lang="it-IT" i="1" dirty="0"/>
          </a:p>
          <a:p>
            <a:pPr marL="0" indent="0">
              <a:buNone/>
            </a:pPr>
            <a:r>
              <a:rPr lang="it-IT" i="1" dirty="0"/>
              <a:t>2×1/2+4×1/4+8×1/8+…</a:t>
            </a:r>
            <a:endParaRPr lang="it-IT" dirty="0"/>
          </a:p>
          <a:p>
            <a:pPr marL="0" indent="0">
              <a:buNone/>
            </a:pPr>
            <a:r>
              <a:rPr lang="it-IT" dirty="0"/>
              <a:t>Saremmo dunque disposti a pagare qualunque cifra per accedere alla lotteria?</a:t>
            </a:r>
          </a:p>
          <a:p>
            <a:pPr marL="0" indent="0">
              <a:buNone/>
            </a:pPr>
            <a:r>
              <a:rPr lang="it-IT" dirty="0"/>
              <a:t>Attenzione: Cosa accade se il costo del biglietto è di 600000 euro?</a:t>
            </a:r>
          </a:p>
          <a:p>
            <a:pPr marL="0" indent="0">
              <a:buNone/>
            </a:pPr>
            <a:r>
              <a:rPr lang="it-IT" dirty="0"/>
              <a:t>Qual è la probabilità di guadagnare meno del costo del biglietto?</a:t>
            </a:r>
          </a:p>
          <a:p>
            <a:endParaRPr lang="en-US" dirty="0"/>
          </a:p>
        </p:txBody>
      </p:sp>
    </p:spTree>
    <p:extLst>
      <p:ext uri="{BB962C8B-B14F-4D97-AF65-F5344CB8AC3E}">
        <p14:creationId xmlns:p14="http://schemas.microsoft.com/office/powerpoint/2010/main" val="1923425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it-IT" dirty="0"/>
              <a:t>I valori delle vincite inferiori a 600000 vanno da 2 a 2</a:t>
            </a:r>
            <a:r>
              <a:rPr lang="it-IT" baseline="30000" dirty="0"/>
              <a:t>19</a:t>
            </a:r>
            <a:r>
              <a:rPr lang="it-IT" dirty="0"/>
              <a:t> e la probabilità che uno di essi si realizzi è</a:t>
            </a:r>
          </a:p>
          <a:p>
            <a:pPr marL="0" indent="0">
              <a:buNone/>
            </a:pPr>
            <a:endParaRPr lang="it-IT" dirty="0"/>
          </a:p>
          <a:p>
            <a:pPr marL="0" indent="0">
              <a:buNone/>
            </a:pPr>
            <a:endParaRPr lang="it-IT" dirty="0"/>
          </a:p>
          <a:p>
            <a:pPr marL="0" indent="0">
              <a:buNone/>
            </a:pPr>
            <a:endParaRPr lang="it-IT" dirty="0"/>
          </a:p>
        </p:txBody>
      </p:sp>
      <p:pic>
        <p:nvPicPr>
          <p:cNvPr id="4" name="Picture 3"/>
          <p:cNvPicPr>
            <a:picLocks noChangeAspect="1"/>
          </p:cNvPicPr>
          <p:nvPr/>
        </p:nvPicPr>
        <p:blipFill>
          <a:blip r:embed="rId2"/>
          <a:stretch>
            <a:fillRect/>
          </a:stretch>
        </p:blipFill>
        <p:spPr>
          <a:xfrm>
            <a:off x="432486" y="2485087"/>
            <a:ext cx="4646141" cy="1021517"/>
          </a:xfrm>
          <a:prstGeom prst="rect">
            <a:avLst/>
          </a:prstGeom>
        </p:spPr>
      </p:pic>
      <p:pic>
        <p:nvPicPr>
          <p:cNvPr id="6" name="Immagine 5">
            <a:extLst>
              <a:ext uri="{FF2B5EF4-FFF2-40B4-BE49-F238E27FC236}">
                <a16:creationId xmlns:a16="http://schemas.microsoft.com/office/drawing/2014/main" xmlns="" id="{75BCBA39-0E25-EA4B-8FA8-ECB68B2AA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188" y="2656703"/>
            <a:ext cx="3697779" cy="3892378"/>
          </a:xfrm>
          <a:prstGeom prst="rect">
            <a:avLst/>
          </a:prstGeom>
        </p:spPr>
      </p:pic>
    </p:spTree>
    <p:extLst>
      <p:ext uri="{BB962C8B-B14F-4D97-AF65-F5344CB8AC3E}">
        <p14:creationId xmlns:p14="http://schemas.microsoft.com/office/powerpoint/2010/main" val="119125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Criterio</a:t>
            </a:r>
            <a:r>
              <a:rPr lang="en-US" dirty="0"/>
              <a:t> media-</a:t>
            </a:r>
            <a:r>
              <a:rPr lang="en-US" dirty="0" err="1"/>
              <a:t>varianza</a:t>
            </a:r>
            <a:endParaRPr lang="en-US" dirty="0"/>
          </a:p>
        </p:txBody>
      </p:sp>
      <p:sp>
        <p:nvSpPr>
          <p:cNvPr id="3" name="Content Placeholder 2"/>
          <p:cNvSpPr>
            <a:spLocks noGrp="1"/>
          </p:cNvSpPr>
          <p:nvPr>
            <p:ph idx="1"/>
          </p:nvPr>
        </p:nvSpPr>
        <p:spPr/>
        <p:txBody>
          <a:bodyPr/>
          <a:lstStyle/>
          <a:p>
            <a:r>
              <a:rPr lang="it-IT" dirty="0"/>
              <a:t>Valore atteso=parametro di rendimento</a:t>
            </a:r>
          </a:p>
          <a:p>
            <a:r>
              <a:rPr lang="en-US" dirty="0"/>
              <a:t>V</a:t>
            </a:r>
            <a:r>
              <a:rPr lang="it-IT" dirty="0" err="1"/>
              <a:t>arianza</a:t>
            </a:r>
            <a:r>
              <a:rPr lang="it-IT" dirty="0"/>
              <a:t> o deviazione standard=parametro di rischio</a:t>
            </a:r>
          </a:p>
          <a:p>
            <a:endParaRPr lang="it-IT" dirty="0"/>
          </a:p>
          <a:p>
            <a:pPr marL="0" indent="0">
              <a:buNone/>
            </a:pPr>
            <a:r>
              <a:rPr lang="it-IT" b="1" dirty="0">
                <a:solidFill>
                  <a:srgbClr val="FF0000"/>
                </a:solidFill>
              </a:rPr>
              <a:t>Gli individui preferiscono quei portafogli che presentano un rendimento atteso maggiore a parità di rischiosità e, al tempo stesso, una rischiosità minore a parità di rendimento atteso</a:t>
            </a:r>
          </a:p>
          <a:p>
            <a:endParaRPr lang="it-IT" b="1" dirty="0">
              <a:solidFill>
                <a:srgbClr val="FF0000"/>
              </a:solidFill>
            </a:endParaRPr>
          </a:p>
          <a:p>
            <a:endParaRPr lang="en-US" dirty="0"/>
          </a:p>
        </p:txBody>
      </p:sp>
    </p:spTree>
    <p:extLst>
      <p:ext uri="{BB962C8B-B14F-4D97-AF65-F5344CB8AC3E}">
        <p14:creationId xmlns:p14="http://schemas.microsoft.com/office/powerpoint/2010/main" val="564180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it-IT" dirty="0"/>
              <a:t>Dati due portafogli, A e B, caratterizzati da una media, A e </a:t>
            </a:r>
            <a:r>
              <a:rPr lang="it-IT" dirty="0" err="1"/>
              <a:t>μB</a:t>
            </a:r>
            <a:r>
              <a:rPr lang="it-IT" dirty="0"/>
              <a:t>, e da una varianza,  e σ2B. Il portafoglio A è preferito o domina il portafoglio B se A ha un rendimento atteso maggiore di quello di B e una varianza uguale o minore di B; oppure, se A presenta una varianza minore e insieme un rendimento atteso uguale o maggiore di B </a:t>
            </a:r>
          </a:p>
          <a:p>
            <a:r>
              <a:rPr lang="el-GR" dirty="0"/>
              <a:t>μA&gt;μB e σ2A≤σ2B </a:t>
            </a:r>
            <a:endParaRPr lang="it-IT" dirty="0"/>
          </a:p>
          <a:p>
            <a:r>
              <a:rPr lang="it-IT" dirty="0"/>
              <a:t>oppure </a:t>
            </a:r>
          </a:p>
          <a:p>
            <a:r>
              <a:rPr lang="el-GR" dirty="0"/>
              <a:t>σ2A&lt;σ2B e μA≥μB </a:t>
            </a:r>
          </a:p>
          <a:p>
            <a:endParaRPr lang="it-IT" dirty="0"/>
          </a:p>
          <a:p>
            <a:endParaRPr lang="en-US" dirty="0"/>
          </a:p>
        </p:txBody>
      </p:sp>
      <p:pic>
        <p:nvPicPr>
          <p:cNvPr id="5" name="Picture 4"/>
          <p:cNvPicPr>
            <a:picLocks noChangeAspect="1"/>
          </p:cNvPicPr>
          <p:nvPr/>
        </p:nvPicPr>
        <p:blipFill>
          <a:blip r:embed="rId2"/>
          <a:stretch>
            <a:fillRect/>
          </a:stretch>
        </p:blipFill>
        <p:spPr>
          <a:xfrm>
            <a:off x="523548" y="1600202"/>
            <a:ext cx="8315651" cy="5170632"/>
          </a:xfrm>
          <a:prstGeom prst="rect">
            <a:avLst/>
          </a:prstGeom>
        </p:spPr>
      </p:pic>
      <p:pic>
        <p:nvPicPr>
          <p:cNvPr id="6" name="Picture 5"/>
          <p:cNvPicPr>
            <a:picLocks noChangeAspect="1"/>
          </p:cNvPicPr>
          <p:nvPr/>
        </p:nvPicPr>
        <p:blipFill>
          <a:blip r:embed="rId3"/>
          <a:stretch>
            <a:fillRect/>
          </a:stretch>
        </p:blipFill>
        <p:spPr>
          <a:xfrm>
            <a:off x="216186" y="1444532"/>
            <a:ext cx="8782563" cy="5326302"/>
          </a:xfrm>
          <a:prstGeom prst="rect">
            <a:avLst/>
          </a:prstGeom>
        </p:spPr>
      </p:pic>
    </p:spTree>
    <p:extLst>
      <p:ext uri="{BB962C8B-B14F-4D97-AF65-F5344CB8AC3E}">
        <p14:creationId xmlns:p14="http://schemas.microsoft.com/office/powerpoint/2010/main" val="4033138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Riprendiamo</a:t>
            </a:r>
            <a:r>
              <a:rPr lang="en-US" dirty="0"/>
              <a:t> </a:t>
            </a:r>
            <a:r>
              <a:rPr lang="en-US" dirty="0" err="1"/>
              <a:t>l’esempio</a:t>
            </a:r>
            <a:r>
              <a:rPr lang="en-US" dirty="0"/>
              <a:t> </a:t>
            </a:r>
            <a:r>
              <a:rPr lang="en-US" dirty="0" err="1"/>
              <a:t>precedente</a:t>
            </a:r>
            <a:r>
              <a:rPr lang="en-US" dirty="0"/>
              <a:t>:</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87736162"/>
              </p:ext>
            </p:extLst>
          </p:nvPr>
        </p:nvGraphicFramePr>
        <p:xfrm>
          <a:off x="1134532" y="2692400"/>
          <a:ext cx="6028268" cy="1097280"/>
        </p:xfrm>
        <a:graphic>
          <a:graphicData uri="http://schemas.openxmlformats.org/drawingml/2006/table">
            <a:tbl>
              <a:tblPr firstRow="1" bandRow="1">
                <a:tableStyleId>{5C22544A-7EE6-4342-B048-85BDC9FD1C3A}</a:tableStyleId>
              </a:tblPr>
              <a:tblGrid>
                <a:gridCol w="1507067">
                  <a:extLst>
                    <a:ext uri="{9D8B030D-6E8A-4147-A177-3AD203B41FA5}">
                      <a16:colId xmlns:a16="http://schemas.microsoft.com/office/drawing/2014/main" xmlns="" val="20000"/>
                    </a:ext>
                  </a:extLst>
                </a:gridCol>
                <a:gridCol w="1507067">
                  <a:extLst>
                    <a:ext uri="{9D8B030D-6E8A-4147-A177-3AD203B41FA5}">
                      <a16:colId xmlns:a16="http://schemas.microsoft.com/office/drawing/2014/main" xmlns="" val="20001"/>
                    </a:ext>
                  </a:extLst>
                </a:gridCol>
                <a:gridCol w="1507067">
                  <a:extLst>
                    <a:ext uri="{9D8B030D-6E8A-4147-A177-3AD203B41FA5}">
                      <a16:colId xmlns:a16="http://schemas.microsoft.com/office/drawing/2014/main" xmlns="" val="20002"/>
                    </a:ext>
                  </a:extLst>
                </a:gridCol>
                <a:gridCol w="1507067">
                  <a:extLst>
                    <a:ext uri="{9D8B030D-6E8A-4147-A177-3AD203B41FA5}">
                      <a16:colId xmlns:a16="http://schemas.microsoft.com/office/drawing/2014/main" xmlns="" val="20003"/>
                    </a:ext>
                  </a:extLst>
                </a:gridCol>
              </a:tblGrid>
              <a:tr h="289560">
                <a:tc>
                  <a:txBody>
                    <a:bodyPr/>
                    <a:lstStyle/>
                    <a:p>
                      <a:r>
                        <a:rPr lang="en-US" dirty="0"/>
                        <a:t>X</a:t>
                      </a:r>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10000"/>
                  </a:ext>
                </a:extLst>
              </a:tr>
              <a:tr h="289560">
                <a:tc>
                  <a:txBody>
                    <a:bodyPr/>
                    <a:lstStyle/>
                    <a:p>
                      <a:r>
                        <a:rPr lang="en-US" dirty="0" err="1"/>
                        <a:t>valori</a:t>
                      </a:r>
                      <a:endParaRPr lang="en-US" dirty="0"/>
                    </a:p>
                  </a:txBody>
                  <a:tcPr/>
                </a:tc>
                <a:tc>
                  <a:txBody>
                    <a:bodyPr/>
                    <a:lstStyle/>
                    <a:p>
                      <a:r>
                        <a:rPr lang="en-US" dirty="0"/>
                        <a:t>5</a:t>
                      </a:r>
                    </a:p>
                  </a:txBody>
                  <a:tcPr/>
                </a:tc>
                <a:tc>
                  <a:txBody>
                    <a:bodyPr/>
                    <a:lstStyle/>
                    <a:p>
                      <a:r>
                        <a:rPr lang="en-US" dirty="0"/>
                        <a:t>7</a:t>
                      </a:r>
                    </a:p>
                  </a:txBody>
                  <a:tcPr/>
                </a:tc>
                <a:tc>
                  <a:txBody>
                    <a:bodyPr/>
                    <a:lstStyle/>
                    <a:p>
                      <a:r>
                        <a:rPr lang="en-US" dirty="0"/>
                        <a:t>-15</a:t>
                      </a:r>
                    </a:p>
                  </a:txBody>
                  <a:tcPr/>
                </a:tc>
                <a:extLst>
                  <a:ext uri="{0D108BD9-81ED-4DB2-BD59-A6C34878D82A}">
                    <a16:rowId xmlns:a16="http://schemas.microsoft.com/office/drawing/2014/main" xmlns="" val="10001"/>
                  </a:ext>
                </a:extLst>
              </a:tr>
              <a:tr h="289560">
                <a:tc>
                  <a:txBody>
                    <a:bodyPr/>
                    <a:lstStyle/>
                    <a:p>
                      <a:r>
                        <a:rPr lang="en-US" dirty="0"/>
                        <a:t>prob.</a:t>
                      </a:r>
                    </a:p>
                  </a:txBody>
                  <a:tcPr/>
                </a:tc>
                <a:tc>
                  <a:txBody>
                    <a:bodyPr/>
                    <a:lstStyle/>
                    <a:p>
                      <a:r>
                        <a:rPr lang="en-US" dirty="0"/>
                        <a:t>1/2</a:t>
                      </a:r>
                    </a:p>
                  </a:txBody>
                  <a:tcPr/>
                </a:tc>
                <a:tc>
                  <a:txBody>
                    <a:bodyPr/>
                    <a:lstStyle/>
                    <a:p>
                      <a:r>
                        <a:rPr lang="en-US" dirty="0"/>
                        <a:t>1/4</a:t>
                      </a:r>
                    </a:p>
                  </a:txBody>
                  <a:tcPr/>
                </a:tc>
                <a:tc>
                  <a:txBody>
                    <a:bodyPr/>
                    <a:lstStyle/>
                    <a:p>
                      <a:r>
                        <a:rPr lang="en-US" dirty="0"/>
                        <a:t>1/4</a:t>
                      </a:r>
                    </a:p>
                  </a:txBody>
                  <a:tcPr/>
                </a:tc>
                <a:extLst>
                  <a:ext uri="{0D108BD9-81ED-4DB2-BD59-A6C34878D82A}">
                    <a16:rowId xmlns:a16="http://schemas.microsoft.com/office/drawing/2014/main" xmlns=""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74738485"/>
              </p:ext>
            </p:extLst>
          </p:nvPr>
        </p:nvGraphicFramePr>
        <p:xfrm>
          <a:off x="1303868" y="4240107"/>
          <a:ext cx="3318932" cy="1097280"/>
        </p:xfrm>
        <a:graphic>
          <a:graphicData uri="http://schemas.openxmlformats.org/drawingml/2006/table">
            <a:tbl>
              <a:tblPr firstRow="1" bandRow="1">
                <a:tableStyleId>{5C22544A-7EE6-4342-B048-85BDC9FD1C3A}</a:tableStyleId>
              </a:tblPr>
              <a:tblGrid>
                <a:gridCol w="1659466">
                  <a:extLst>
                    <a:ext uri="{9D8B030D-6E8A-4147-A177-3AD203B41FA5}">
                      <a16:colId xmlns:a16="http://schemas.microsoft.com/office/drawing/2014/main" xmlns="" val="20000"/>
                    </a:ext>
                  </a:extLst>
                </a:gridCol>
                <a:gridCol w="1659466">
                  <a:extLst>
                    <a:ext uri="{9D8B030D-6E8A-4147-A177-3AD203B41FA5}">
                      <a16:colId xmlns:a16="http://schemas.microsoft.com/office/drawing/2014/main" xmlns="" val="20001"/>
                    </a:ext>
                  </a:extLst>
                </a:gridCol>
              </a:tblGrid>
              <a:tr h="0">
                <a:tc>
                  <a:txBody>
                    <a:bodyPr/>
                    <a:lstStyle/>
                    <a:p>
                      <a:r>
                        <a:rPr lang="en-US" dirty="0"/>
                        <a:t>Y</a:t>
                      </a:r>
                    </a:p>
                  </a:txBody>
                  <a:tcPr/>
                </a:tc>
                <a:tc>
                  <a:txBody>
                    <a:bodyPr/>
                    <a:lstStyle/>
                    <a:p>
                      <a:endParaRPr lang="en-US"/>
                    </a:p>
                  </a:txBody>
                  <a:tcPr/>
                </a:tc>
                <a:extLst>
                  <a:ext uri="{0D108BD9-81ED-4DB2-BD59-A6C34878D82A}">
                    <a16:rowId xmlns:a16="http://schemas.microsoft.com/office/drawing/2014/main" xmlns="" val="10000"/>
                  </a:ext>
                </a:extLst>
              </a:tr>
              <a:tr h="0">
                <a:tc>
                  <a:txBody>
                    <a:bodyPr/>
                    <a:lstStyle/>
                    <a:p>
                      <a:r>
                        <a:rPr lang="en-US" dirty="0" err="1"/>
                        <a:t>valori</a:t>
                      </a:r>
                      <a:endParaRPr lang="en-US" dirty="0"/>
                    </a:p>
                  </a:txBody>
                  <a:tcPr/>
                </a:tc>
                <a:tc>
                  <a:txBody>
                    <a:bodyPr/>
                    <a:lstStyle/>
                    <a:p>
                      <a:r>
                        <a:rPr lang="en-US" dirty="0"/>
                        <a:t>2</a:t>
                      </a:r>
                    </a:p>
                  </a:txBody>
                  <a:tcPr/>
                </a:tc>
                <a:extLst>
                  <a:ext uri="{0D108BD9-81ED-4DB2-BD59-A6C34878D82A}">
                    <a16:rowId xmlns:a16="http://schemas.microsoft.com/office/drawing/2014/main" xmlns="" val="10001"/>
                  </a:ext>
                </a:extLst>
              </a:tr>
              <a:tr h="0">
                <a:tc>
                  <a:txBody>
                    <a:bodyPr/>
                    <a:lstStyle/>
                    <a:p>
                      <a:r>
                        <a:rPr lang="en-US" dirty="0"/>
                        <a:t>Prob.</a:t>
                      </a:r>
                    </a:p>
                  </a:txBody>
                  <a:tcPr/>
                </a:tc>
                <a:tc>
                  <a:txBody>
                    <a:bodyPr/>
                    <a:lstStyle/>
                    <a:p>
                      <a:r>
                        <a:rPr lang="en-US" dirty="0"/>
                        <a:t>1</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747985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1" name="Content Placeholder 10"/>
          <p:cNvPicPr>
            <a:picLocks noGrp="1" noChangeAspect="1"/>
          </p:cNvPicPr>
          <p:nvPr>
            <p:ph idx="1"/>
          </p:nvPr>
        </p:nvPicPr>
        <p:blipFill rotWithShape="1">
          <a:blip r:embed="rId2"/>
          <a:srcRect l="-2542" t="-6192" r="-1840" b="-11468"/>
          <a:stretch/>
        </p:blipFill>
        <p:spPr>
          <a:xfrm>
            <a:off x="549275" y="1444532"/>
            <a:ext cx="8042276" cy="4343400"/>
          </a:xfrm>
          <a:ln>
            <a:solidFill>
              <a:schemeClr val="accent1"/>
            </a:solidFill>
          </a:ln>
        </p:spPr>
      </p:pic>
      <p:sp>
        <p:nvSpPr>
          <p:cNvPr id="3" name="Callout con freccia sinistra 2">
            <a:extLst>
              <a:ext uri="{FF2B5EF4-FFF2-40B4-BE49-F238E27FC236}">
                <a16:creationId xmlns:a16="http://schemas.microsoft.com/office/drawing/2014/main" xmlns="" id="{B20F7CE6-0A6C-8740-9A1A-B9AD52DDE015}"/>
              </a:ext>
            </a:extLst>
          </p:cNvPr>
          <p:cNvSpPr/>
          <p:nvPr/>
        </p:nvSpPr>
        <p:spPr>
          <a:xfrm>
            <a:off x="7618973" y="2781488"/>
            <a:ext cx="771265" cy="613540"/>
          </a:xfrm>
          <a:prstGeom prst="lef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llout con freccia sinistra 4">
            <a:extLst>
              <a:ext uri="{FF2B5EF4-FFF2-40B4-BE49-F238E27FC236}">
                <a16:creationId xmlns:a16="http://schemas.microsoft.com/office/drawing/2014/main" xmlns="" id="{D14E03DF-0D8A-B046-A843-A41DCE2FC377}"/>
              </a:ext>
            </a:extLst>
          </p:cNvPr>
          <p:cNvSpPr/>
          <p:nvPr/>
        </p:nvSpPr>
        <p:spPr>
          <a:xfrm>
            <a:off x="2706130" y="3509319"/>
            <a:ext cx="605482" cy="679622"/>
          </a:xfrm>
          <a:prstGeom prst="lef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Callout con freccia sinistra 5">
            <a:extLst>
              <a:ext uri="{FF2B5EF4-FFF2-40B4-BE49-F238E27FC236}">
                <a16:creationId xmlns:a16="http://schemas.microsoft.com/office/drawing/2014/main" xmlns="" id="{05830C36-6A64-2541-8E4B-2CD0D2A653E0}"/>
              </a:ext>
            </a:extLst>
          </p:cNvPr>
          <p:cNvSpPr/>
          <p:nvPr/>
        </p:nvSpPr>
        <p:spPr>
          <a:xfrm>
            <a:off x="5168728" y="4460790"/>
            <a:ext cx="1355639" cy="877330"/>
          </a:xfrm>
          <a:prstGeom prst="leftArrowCallout">
            <a:avLst/>
          </a:prstGeom>
          <a:effectLst>
            <a:glow rad="127000">
              <a:schemeClr val="accent4"/>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34471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Ancora</a:t>
            </a:r>
            <a:r>
              <a:rPr lang="en-US" dirty="0"/>
              <a:t> un </a:t>
            </a:r>
            <a:r>
              <a:rPr lang="en-US" dirty="0" err="1"/>
              <a:t>esempio</a:t>
            </a:r>
            <a:r>
              <a:rPr lang="en-US"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5857553"/>
              </p:ext>
            </p:extLst>
          </p:nvPr>
        </p:nvGraphicFramePr>
        <p:xfrm>
          <a:off x="549275" y="1600200"/>
          <a:ext cx="7138458" cy="1112520"/>
        </p:xfrm>
        <a:graphic>
          <a:graphicData uri="http://schemas.openxmlformats.org/drawingml/2006/table">
            <a:tbl>
              <a:tblPr firstRow="1" bandRow="1">
                <a:tableStyleId>{5C22544A-7EE6-4342-B048-85BDC9FD1C3A}</a:tableStyleId>
              </a:tblPr>
              <a:tblGrid>
                <a:gridCol w="2680758">
                  <a:extLst>
                    <a:ext uri="{9D8B030D-6E8A-4147-A177-3AD203B41FA5}">
                      <a16:colId xmlns:a16="http://schemas.microsoft.com/office/drawing/2014/main" xmlns="" val="20000"/>
                    </a:ext>
                  </a:extLst>
                </a:gridCol>
                <a:gridCol w="2680758">
                  <a:extLst>
                    <a:ext uri="{9D8B030D-6E8A-4147-A177-3AD203B41FA5}">
                      <a16:colId xmlns:a16="http://schemas.microsoft.com/office/drawing/2014/main" xmlns="" val="20001"/>
                    </a:ext>
                  </a:extLst>
                </a:gridCol>
                <a:gridCol w="1776942">
                  <a:extLst>
                    <a:ext uri="{9D8B030D-6E8A-4147-A177-3AD203B41FA5}">
                      <a16:colId xmlns:a16="http://schemas.microsoft.com/office/drawing/2014/main" xmlns="" val="20002"/>
                    </a:ext>
                  </a:extLst>
                </a:gridCol>
              </a:tblGrid>
              <a:tr h="370840">
                <a:tc>
                  <a:txBody>
                    <a:bodyPr/>
                    <a:lstStyle/>
                    <a:p>
                      <a:r>
                        <a:rPr lang="en-US" dirty="0"/>
                        <a:t>X</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0"/>
                  </a:ext>
                </a:extLst>
              </a:tr>
              <a:tr h="370840">
                <a:tc>
                  <a:txBody>
                    <a:bodyPr/>
                    <a:lstStyle/>
                    <a:p>
                      <a:r>
                        <a:rPr lang="en-US" dirty="0" err="1"/>
                        <a:t>valori</a:t>
                      </a:r>
                      <a:endParaRPr lang="en-US" dirty="0"/>
                    </a:p>
                  </a:txBody>
                  <a:tcPr/>
                </a:tc>
                <a:tc>
                  <a:txBody>
                    <a:bodyPr/>
                    <a:lstStyle/>
                    <a:p>
                      <a:r>
                        <a:rPr lang="en-US" dirty="0"/>
                        <a:t>1000</a:t>
                      </a:r>
                    </a:p>
                  </a:txBody>
                  <a:tcPr/>
                </a:tc>
                <a:tc>
                  <a:txBody>
                    <a:bodyPr/>
                    <a:lstStyle/>
                    <a:p>
                      <a:r>
                        <a:rPr lang="en-US" dirty="0"/>
                        <a:t>1200</a:t>
                      </a:r>
                    </a:p>
                  </a:txBody>
                  <a:tcPr/>
                </a:tc>
                <a:extLst>
                  <a:ext uri="{0D108BD9-81ED-4DB2-BD59-A6C34878D82A}">
                    <a16:rowId xmlns:a16="http://schemas.microsoft.com/office/drawing/2014/main" xmlns="" val="10001"/>
                  </a:ext>
                </a:extLst>
              </a:tr>
              <a:tr h="370840">
                <a:tc>
                  <a:txBody>
                    <a:bodyPr/>
                    <a:lstStyle/>
                    <a:p>
                      <a:r>
                        <a:rPr lang="en-US" dirty="0"/>
                        <a:t>Prob.</a:t>
                      </a:r>
                    </a:p>
                  </a:txBody>
                  <a:tcPr/>
                </a:tc>
                <a:tc>
                  <a:txBody>
                    <a:bodyPr/>
                    <a:lstStyle/>
                    <a:p>
                      <a:r>
                        <a:rPr lang="en-US" dirty="0"/>
                        <a:t>0.7</a:t>
                      </a:r>
                    </a:p>
                  </a:txBody>
                  <a:tcPr/>
                </a:tc>
                <a:tc>
                  <a:txBody>
                    <a:bodyPr/>
                    <a:lstStyle/>
                    <a:p>
                      <a:r>
                        <a:rPr lang="en-US" dirty="0"/>
                        <a:t>0.3</a:t>
                      </a:r>
                    </a:p>
                  </a:txBody>
                  <a:tcPr/>
                </a:tc>
                <a:extLst>
                  <a:ext uri="{0D108BD9-81ED-4DB2-BD59-A6C34878D82A}">
                    <a16:rowId xmlns:a16="http://schemas.microsoft.com/office/drawing/2014/main" xmlns=""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031474"/>
              </p:ext>
            </p:extLst>
          </p:nvPr>
        </p:nvGraphicFramePr>
        <p:xfrm>
          <a:off x="728135" y="3105573"/>
          <a:ext cx="6942666" cy="1097280"/>
        </p:xfrm>
        <a:graphic>
          <a:graphicData uri="http://schemas.openxmlformats.org/drawingml/2006/table">
            <a:tbl>
              <a:tblPr firstRow="1" bandRow="1">
                <a:tableStyleId>{5C22544A-7EE6-4342-B048-85BDC9FD1C3A}</a:tableStyleId>
              </a:tblPr>
              <a:tblGrid>
                <a:gridCol w="2314222">
                  <a:extLst>
                    <a:ext uri="{9D8B030D-6E8A-4147-A177-3AD203B41FA5}">
                      <a16:colId xmlns:a16="http://schemas.microsoft.com/office/drawing/2014/main" xmlns="" val="20000"/>
                    </a:ext>
                  </a:extLst>
                </a:gridCol>
                <a:gridCol w="2314222">
                  <a:extLst>
                    <a:ext uri="{9D8B030D-6E8A-4147-A177-3AD203B41FA5}">
                      <a16:colId xmlns:a16="http://schemas.microsoft.com/office/drawing/2014/main" xmlns="" val="20001"/>
                    </a:ext>
                  </a:extLst>
                </a:gridCol>
                <a:gridCol w="2314222">
                  <a:extLst>
                    <a:ext uri="{9D8B030D-6E8A-4147-A177-3AD203B41FA5}">
                      <a16:colId xmlns:a16="http://schemas.microsoft.com/office/drawing/2014/main" xmlns="" val="20002"/>
                    </a:ext>
                  </a:extLst>
                </a:gridCol>
              </a:tblGrid>
              <a:tr h="0">
                <a:tc>
                  <a:txBody>
                    <a:bodyPr/>
                    <a:lstStyle/>
                    <a:p>
                      <a:r>
                        <a:rPr lang="en-US" dirty="0"/>
                        <a:t>Y</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0"/>
                  </a:ext>
                </a:extLst>
              </a:tr>
              <a:tr h="0">
                <a:tc>
                  <a:txBody>
                    <a:bodyPr/>
                    <a:lstStyle/>
                    <a:p>
                      <a:r>
                        <a:rPr lang="en-US" dirty="0" err="1"/>
                        <a:t>valori</a:t>
                      </a:r>
                      <a:endParaRPr lang="en-US" dirty="0"/>
                    </a:p>
                  </a:txBody>
                  <a:tcPr/>
                </a:tc>
                <a:tc>
                  <a:txBody>
                    <a:bodyPr/>
                    <a:lstStyle/>
                    <a:p>
                      <a:r>
                        <a:rPr lang="en-US" dirty="0"/>
                        <a:t>600</a:t>
                      </a:r>
                    </a:p>
                  </a:txBody>
                  <a:tcPr/>
                </a:tc>
                <a:tc>
                  <a:txBody>
                    <a:bodyPr/>
                    <a:lstStyle/>
                    <a:p>
                      <a:r>
                        <a:rPr lang="en-US" dirty="0"/>
                        <a:t>700</a:t>
                      </a:r>
                    </a:p>
                  </a:txBody>
                  <a:tcPr/>
                </a:tc>
                <a:extLst>
                  <a:ext uri="{0D108BD9-81ED-4DB2-BD59-A6C34878D82A}">
                    <a16:rowId xmlns:a16="http://schemas.microsoft.com/office/drawing/2014/main" xmlns="" val="10001"/>
                  </a:ext>
                </a:extLst>
              </a:tr>
              <a:tr h="0">
                <a:tc>
                  <a:txBody>
                    <a:bodyPr/>
                    <a:lstStyle/>
                    <a:p>
                      <a:r>
                        <a:rPr lang="en-US" dirty="0"/>
                        <a:t>Prob.</a:t>
                      </a:r>
                    </a:p>
                  </a:txBody>
                  <a:tcPr/>
                </a:tc>
                <a:tc>
                  <a:txBody>
                    <a:bodyPr/>
                    <a:lstStyle/>
                    <a:p>
                      <a:r>
                        <a:rPr lang="en-US" dirty="0"/>
                        <a:t>0.6</a:t>
                      </a:r>
                    </a:p>
                  </a:txBody>
                  <a:tcPr/>
                </a:tc>
                <a:tc>
                  <a:txBody>
                    <a:bodyPr/>
                    <a:lstStyle/>
                    <a:p>
                      <a:r>
                        <a:rPr lang="en-US" dirty="0"/>
                        <a:t>0.4</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129871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3112" t="-3182"/>
          <a:stretch/>
        </p:blipFill>
        <p:spPr/>
      </p:pic>
    </p:spTree>
    <p:extLst>
      <p:ext uri="{BB962C8B-B14F-4D97-AF65-F5344CB8AC3E}">
        <p14:creationId xmlns:p14="http://schemas.microsoft.com/office/powerpoint/2010/main" val="1492065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1" b="449"/>
          <a:stretch/>
        </p:blipFill>
        <p:spPr>
          <a:xfrm>
            <a:off x="677333" y="1600201"/>
            <a:ext cx="7914218" cy="3750732"/>
          </a:xfrm>
        </p:spPr>
      </p:pic>
    </p:spTree>
    <p:extLst>
      <p:ext uri="{BB962C8B-B14F-4D97-AF65-F5344CB8AC3E}">
        <p14:creationId xmlns:p14="http://schemas.microsoft.com/office/powerpoint/2010/main" val="4193578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Educazione</a:t>
            </a:r>
            <a:r>
              <a:rPr lang="en-US" dirty="0"/>
              <a:t> </a:t>
            </a:r>
            <a:r>
              <a:rPr lang="en-US" dirty="0" err="1"/>
              <a:t>finanziaria</a:t>
            </a:r>
            <a:endParaRPr lang="en-US" dirty="0"/>
          </a:p>
        </p:txBody>
      </p:sp>
      <p:sp>
        <p:nvSpPr>
          <p:cNvPr id="3" name="Content Placeholder 2"/>
          <p:cNvSpPr>
            <a:spLocks noGrp="1"/>
          </p:cNvSpPr>
          <p:nvPr>
            <p:ph idx="1"/>
          </p:nvPr>
        </p:nvSpPr>
        <p:spPr/>
        <p:txBody>
          <a:bodyPr/>
          <a:lstStyle/>
          <a:p>
            <a:pPr marL="0" indent="0">
              <a:buNone/>
            </a:pPr>
            <a:endParaRPr lang="en-US" dirty="0"/>
          </a:p>
          <a:p>
            <a:r>
              <a:rPr lang="de-DE" b="1" dirty="0">
                <a:solidFill>
                  <a:schemeClr val="accent4">
                    <a:lumMod val="75000"/>
                  </a:schemeClr>
                </a:solidFill>
              </a:rPr>
              <a:t>INFORMAZIONI DI BASE </a:t>
            </a:r>
            <a:endParaRPr lang="de-DE" dirty="0">
              <a:solidFill>
                <a:schemeClr val="accent4">
                  <a:lumMod val="75000"/>
                </a:schemeClr>
              </a:solidFill>
            </a:endParaRPr>
          </a:p>
          <a:p>
            <a:r>
              <a:rPr lang="de-DE" b="1" dirty="0">
                <a:solidFill>
                  <a:srgbClr val="660066"/>
                </a:solidFill>
              </a:rPr>
              <a:t>MATERIALE DIDATTICO- INFORMATIVO </a:t>
            </a:r>
            <a:endParaRPr lang="de-DE" dirty="0">
              <a:solidFill>
                <a:srgbClr val="660066"/>
              </a:solidFill>
            </a:endParaRPr>
          </a:p>
          <a:p>
            <a:r>
              <a:rPr lang="de-DE" b="1" dirty="0">
                <a:solidFill>
                  <a:schemeClr val="accent6">
                    <a:lumMod val="75000"/>
                  </a:schemeClr>
                </a:solidFill>
              </a:rPr>
              <a:t>EDUCAZIONE FINANZIARIA NELLE SCUOLE </a:t>
            </a:r>
            <a:endParaRPr lang="de-DE" dirty="0">
              <a:solidFill>
                <a:schemeClr val="accent6">
                  <a:lumMod val="75000"/>
                </a:schemeClr>
              </a:solidFill>
            </a:endParaRPr>
          </a:p>
          <a:p>
            <a:r>
              <a:rPr lang="de-DE" b="1" dirty="0">
                <a:solidFill>
                  <a:srgbClr val="3366FF"/>
                </a:solidFill>
              </a:rPr>
              <a:t>ATTIVITÀ INTERNAZIONALE </a:t>
            </a:r>
            <a:endParaRPr lang="de-DE" dirty="0">
              <a:solidFill>
                <a:srgbClr val="3366FF"/>
              </a:solidFill>
            </a:endParaRPr>
          </a:p>
          <a:p>
            <a:endParaRPr lang="en-US" dirty="0"/>
          </a:p>
        </p:txBody>
      </p:sp>
      <p:pic>
        <p:nvPicPr>
          <p:cNvPr id="8" name="Picture 7"/>
          <p:cNvPicPr>
            <a:picLocks noChangeAspect="1"/>
          </p:cNvPicPr>
          <p:nvPr/>
        </p:nvPicPr>
        <p:blipFill>
          <a:blip r:embed="rId2"/>
          <a:stretch>
            <a:fillRect/>
          </a:stretch>
        </p:blipFill>
        <p:spPr>
          <a:xfrm>
            <a:off x="6138045" y="4069976"/>
            <a:ext cx="3005955" cy="2788024"/>
          </a:xfrm>
          <a:prstGeom prst="rect">
            <a:avLst/>
          </a:prstGeom>
        </p:spPr>
      </p:pic>
    </p:spTree>
    <p:extLst>
      <p:ext uri="{BB962C8B-B14F-4D97-AF65-F5344CB8AC3E}">
        <p14:creationId xmlns:p14="http://schemas.microsoft.com/office/powerpoint/2010/main" val="4085067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L’utilità</a:t>
            </a:r>
            <a:r>
              <a:rPr lang="en-US" dirty="0"/>
              <a:t> </a:t>
            </a:r>
            <a:r>
              <a:rPr lang="en-US" dirty="0" err="1"/>
              <a:t>attesa</a:t>
            </a:r>
            <a:endParaRPr lang="en-US" dirty="0"/>
          </a:p>
        </p:txBody>
      </p:sp>
      <p:sp>
        <p:nvSpPr>
          <p:cNvPr id="3" name="Content Placeholder 2"/>
          <p:cNvSpPr>
            <a:spLocks noGrp="1"/>
          </p:cNvSpPr>
          <p:nvPr>
            <p:ph idx="1"/>
          </p:nvPr>
        </p:nvSpPr>
        <p:spPr/>
        <p:txBody>
          <a:bodyPr>
            <a:normAutofit/>
          </a:bodyPr>
          <a:lstStyle/>
          <a:p>
            <a:pPr marL="0" lvl="0" indent="0" algn="just">
              <a:buNone/>
            </a:pPr>
            <a:r>
              <a:rPr lang="it-IT" dirty="0"/>
              <a:t>Per spiegare le scelte effettuate dagli individui in condizione di rischio gli economisti utilizzano il modello dell’utilità attesa di von </a:t>
            </a:r>
            <a:r>
              <a:rPr lang="it-IT" dirty="0" err="1"/>
              <a:t>Neumann</a:t>
            </a:r>
            <a:r>
              <a:rPr lang="it-IT" dirty="0"/>
              <a:t> e </a:t>
            </a:r>
            <a:r>
              <a:rPr lang="it-IT" dirty="0" err="1"/>
              <a:t>Morgenstern</a:t>
            </a:r>
            <a:r>
              <a:rPr lang="it-IT" dirty="0"/>
              <a:t> (1947).</a:t>
            </a:r>
            <a:br>
              <a:rPr lang="it-IT" dirty="0"/>
            </a:br>
            <a:r>
              <a:rPr lang="it-IT" dirty="0"/>
              <a:t>Tale teoria considera l’uomo come un essere razionale e ne studia le preferenze.</a:t>
            </a:r>
          </a:p>
          <a:p>
            <a:pPr marL="0" lvl="0" indent="0" algn="just">
              <a:buNone/>
            </a:pPr>
            <a:r>
              <a:rPr lang="it-IT" dirty="0"/>
              <a:t>La teoria dell’utilità attesa si basa su un procedimento deduttivo partendo da alcuni assiomi che definiscono i requisiti di razionalità, dove si legano le scelte e le preferenze del soggetto. </a:t>
            </a:r>
            <a:endParaRPr lang="en-US" dirty="0"/>
          </a:p>
        </p:txBody>
      </p:sp>
    </p:spTree>
    <p:extLst>
      <p:ext uri="{BB962C8B-B14F-4D97-AF65-F5344CB8AC3E}">
        <p14:creationId xmlns:p14="http://schemas.microsoft.com/office/powerpoint/2010/main" val="1823069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lgn="just">
              <a:buNone/>
            </a:pPr>
            <a:r>
              <a:rPr lang="it-IT" dirty="0"/>
              <a:t>Quando un individuo si trova di fronte a delle alternative senza conoscere con certezza quale si verificherà, ma ne conosce la distribuzione di probabilità di realizzazione, sceglie quella alla quale è associata l’utilità attesa più elevata in base alle risorse che ha a disposizione.</a:t>
            </a:r>
            <a:endParaRPr lang="en-US" dirty="0"/>
          </a:p>
          <a:p>
            <a:pPr marL="0" indent="0">
              <a:buNone/>
            </a:pPr>
            <a:endParaRPr lang="it-IT" dirty="0"/>
          </a:p>
          <a:p>
            <a:pPr marL="0" lvl="0" indent="0" algn="just">
              <a:buNone/>
            </a:pPr>
            <a:r>
              <a:rPr lang="it-IT" dirty="0"/>
              <a:t>“utilità” = indice delle preferenze con cui il consumatore, in ambito di rischio, definisce il grado di “soddisfazione” che ricava da una scelta</a:t>
            </a:r>
            <a:br>
              <a:rPr lang="it-IT" dirty="0"/>
            </a:br>
            <a:endParaRPr lang="en-US" dirty="0"/>
          </a:p>
          <a:p>
            <a:pPr marL="0" indent="0">
              <a:buNone/>
            </a:pPr>
            <a:endParaRPr lang="en-US" dirty="0"/>
          </a:p>
        </p:txBody>
      </p:sp>
    </p:spTree>
    <p:extLst>
      <p:ext uri="{BB962C8B-B14F-4D97-AF65-F5344CB8AC3E}">
        <p14:creationId xmlns:p14="http://schemas.microsoft.com/office/powerpoint/2010/main" val="3173090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A9E2FF2-5816-2C4C-AB4A-8E9713EAC5E9}"/>
              </a:ext>
            </a:extLst>
          </p:cNvPr>
          <p:cNvSpPr>
            <a:spLocks noGrp="1"/>
          </p:cNvSpPr>
          <p:nvPr>
            <p:ph type="title"/>
          </p:nvPr>
        </p:nvSpPr>
        <p:spPr>
          <a:xfrm flipV="1">
            <a:off x="809997" y="174661"/>
            <a:ext cx="7524003" cy="272527"/>
          </a:xfrm>
        </p:spPr>
        <p:txBody>
          <a:bodyPr/>
          <a:lstStyle/>
          <a:p>
            <a:endParaRPr lang="it-IT" dirty="0"/>
          </a:p>
        </p:txBody>
      </p:sp>
      <p:sp>
        <p:nvSpPr>
          <p:cNvPr id="3" name="Segnaposto contenuto 2">
            <a:extLst>
              <a:ext uri="{FF2B5EF4-FFF2-40B4-BE49-F238E27FC236}">
                <a16:creationId xmlns:a16="http://schemas.microsoft.com/office/drawing/2014/main" xmlns="" id="{2195F1B9-AC0A-7543-BE62-18B950B05AFA}"/>
              </a:ext>
            </a:extLst>
          </p:cNvPr>
          <p:cNvSpPr>
            <a:spLocks noGrp="1"/>
          </p:cNvSpPr>
          <p:nvPr>
            <p:ph idx="1"/>
          </p:nvPr>
        </p:nvSpPr>
        <p:spPr>
          <a:xfrm>
            <a:off x="809997" y="863600"/>
            <a:ext cx="7524003" cy="3143321"/>
          </a:xfrm>
        </p:spPr>
        <p:txBody>
          <a:bodyPr>
            <a:normAutofit/>
          </a:bodyPr>
          <a:lstStyle/>
          <a:p>
            <a:pPr marL="0" indent="0" algn="just">
              <a:buNone/>
            </a:pPr>
            <a:r>
              <a:rPr lang="it-IT" dirty="0"/>
              <a:t>Von </a:t>
            </a:r>
            <a:r>
              <a:rPr lang="it-IT" dirty="0" err="1"/>
              <a:t>Neumann</a:t>
            </a:r>
            <a:r>
              <a:rPr lang="it-IT" dirty="0"/>
              <a:t> e </a:t>
            </a:r>
            <a:r>
              <a:rPr lang="it-IT" dirty="0" err="1"/>
              <a:t>Morgenstern</a:t>
            </a:r>
            <a:r>
              <a:rPr lang="it-IT" dirty="0"/>
              <a:t> dimostrarono che, sotto determinate ipotesi sull’ordinamento di preferenza,</a:t>
            </a:r>
          </a:p>
        </p:txBody>
      </p:sp>
      <p:pic>
        <p:nvPicPr>
          <p:cNvPr id="7" name="Immagine 6">
            <a:extLst>
              <a:ext uri="{FF2B5EF4-FFF2-40B4-BE49-F238E27FC236}">
                <a16:creationId xmlns:a16="http://schemas.microsoft.com/office/drawing/2014/main" xmlns="" id="{CFCD9FD6-91DF-E841-846F-BB97B990C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3708400"/>
            <a:ext cx="2590800" cy="3149600"/>
          </a:xfrm>
          <a:prstGeom prst="rect">
            <a:avLst/>
          </a:prstGeom>
        </p:spPr>
      </p:pic>
      <p:pic>
        <p:nvPicPr>
          <p:cNvPr id="9" name="Immagine 8">
            <a:extLst>
              <a:ext uri="{FF2B5EF4-FFF2-40B4-BE49-F238E27FC236}">
                <a16:creationId xmlns:a16="http://schemas.microsoft.com/office/drawing/2014/main" xmlns="" id="{78673E93-DBC3-0E47-8D64-F600B96CA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800" y="3657600"/>
            <a:ext cx="2489200" cy="3200400"/>
          </a:xfrm>
          <a:prstGeom prst="rect">
            <a:avLst/>
          </a:prstGeom>
        </p:spPr>
      </p:pic>
      <p:pic>
        <p:nvPicPr>
          <p:cNvPr id="4" name="Picture 3"/>
          <p:cNvPicPr>
            <a:picLocks noChangeAspect="1"/>
          </p:cNvPicPr>
          <p:nvPr/>
        </p:nvPicPr>
        <p:blipFill>
          <a:blip r:embed="rId4"/>
          <a:stretch>
            <a:fillRect/>
          </a:stretch>
        </p:blipFill>
        <p:spPr>
          <a:xfrm>
            <a:off x="299063" y="2336800"/>
            <a:ext cx="8844937" cy="1400125"/>
          </a:xfrm>
          <a:prstGeom prst="rect">
            <a:avLst/>
          </a:prstGeom>
        </p:spPr>
      </p:pic>
    </p:spTree>
    <p:extLst>
      <p:ext uri="{BB962C8B-B14F-4D97-AF65-F5344CB8AC3E}">
        <p14:creationId xmlns:p14="http://schemas.microsoft.com/office/powerpoint/2010/main" val="1863129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64C8C6A-62ED-5048-A442-1D444F31AECA}"/>
              </a:ext>
            </a:extLst>
          </p:cNvPr>
          <p:cNvSpPr>
            <a:spLocks noGrp="1"/>
          </p:cNvSpPr>
          <p:nvPr>
            <p:ph type="title"/>
          </p:nvPr>
        </p:nvSpPr>
        <p:spPr/>
        <p:txBody>
          <a:bodyPr/>
          <a:lstStyle/>
          <a:p>
            <a:r>
              <a:rPr lang="en-US" dirty="0"/>
              <a:t>Come </a:t>
            </a:r>
            <a:r>
              <a:rPr lang="en-US" dirty="0" err="1"/>
              <a:t>si</a:t>
            </a:r>
            <a:r>
              <a:rPr lang="en-US" dirty="0"/>
              <a:t> </a:t>
            </a:r>
            <a:r>
              <a:rPr lang="en-US" dirty="0" err="1"/>
              <a:t>costruisce</a:t>
            </a:r>
            <a:r>
              <a:rPr lang="en-US" dirty="0"/>
              <a:t> la </a:t>
            </a:r>
            <a:r>
              <a:rPr lang="en-US" dirty="0" err="1"/>
              <a:t>funzione</a:t>
            </a:r>
            <a:r>
              <a:rPr lang="en-US" dirty="0"/>
              <a:t> di </a:t>
            </a:r>
            <a:r>
              <a:rPr lang="en-US" dirty="0" err="1"/>
              <a:t>utilità</a:t>
            </a:r>
            <a:r>
              <a:rPr lang="en-US" dirty="0"/>
              <a:t>?</a:t>
            </a:r>
            <a:endParaRPr lang="it-IT" dirty="0"/>
          </a:p>
        </p:txBody>
      </p:sp>
      <p:sp>
        <p:nvSpPr>
          <p:cNvPr id="3" name="Segnaposto contenuto 2">
            <a:extLst>
              <a:ext uri="{FF2B5EF4-FFF2-40B4-BE49-F238E27FC236}">
                <a16:creationId xmlns:a16="http://schemas.microsoft.com/office/drawing/2014/main" xmlns="" id="{E5897E55-886B-E543-8DBB-58575E94218C}"/>
              </a:ext>
            </a:extLst>
          </p:cNvPr>
          <p:cNvSpPr>
            <a:spLocks noGrp="1"/>
          </p:cNvSpPr>
          <p:nvPr>
            <p:ph idx="1"/>
          </p:nvPr>
        </p:nvSpPr>
        <p:spPr/>
        <p:txBody>
          <a:bodyPr/>
          <a:lstStyle/>
          <a:p>
            <a:pPr marL="0" indent="0">
              <a:buNone/>
            </a:pPr>
            <a:r>
              <a:rPr lang="en-US" dirty="0" err="1"/>
              <a:t>L’ordinamento</a:t>
            </a:r>
            <a:r>
              <a:rPr lang="en-US" dirty="0"/>
              <a:t> di </a:t>
            </a:r>
            <a:r>
              <a:rPr lang="en-US" dirty="0" err="1"/>
              <a:t>preferenze</a:t>
            </a:r>
            <a:r>
              <a:rPr lang="en-US" dirty="0"/>
              <a:t> </a:t>
            </a:r>
            <a:r>
              <a:rPr lang="en-US" dirty="0" err="1"/>
              <a:t>è</a:t>
            </a:r>
            <a:r>
              <a:rPr lang="en-US" dirty="0"/>
              <a:t>, </a:t>
            </a:r>
            <a:r>
              <a:rPr lang="en-US" dirty="0" err="1"/>
              <a:t>dunque</a:t>
            </a:r>
            <a:r>
              <a:rPr lang="en-US" dirty="0"/>
              <a:t>, </a:t>
            </a:r>
            <a:r>
              <a:rPr lang="en-US" dirty="0" err="1"/>
              <a:t>rappresentato</a:t>
            </a:r>
            <a:r>
              <a:rPr lang="en-US" dirty="0"/>
              <a:t> </a:t>
            </a:r>
            <a:r>
              <a:rPr lang="en-US" dirty="0" err="1"/>
              <a:t>attraverso</a:t>
            </a:r>
            <a:r>
              <a:rPr lang="en-US" dirty="0"/>
              <a:t> un </a:t>
            </a:r>
            <a:r>
              <a:rPr lang="en-US" dirty="0" err="1"/>
              <a:t>operatore</a:t>
            </a:r>
            <a:r>
              <a:rPr lang="en-US" dirty="0"/>
              <a:t> </a:t>
            </a:r>
            <a:r>
              <a:rPr lang="en-US" dirty="0" err="1"/>
              <a:t>matematico</a:t>
            </a:r>
            <a:r>
              <a:rPr lang="en-US" dirty="0"/>
              <a:t>  espresso come </a:t>
            </a:r>
            <a:r>
              <a:rPr lang="en-US" dirty="0" err="1"/>
              <a:t>valore</a:t>
            </a:r>
            <a:r>
              <a:rPr lang="en-US" dirty="0"/>
              <a:t> </a:t>
            </a:r>
            <a:r>
              <a:rPr lang="en-US" dirty="0" err="1"/>
              <a:t>atteso</a:t>
            </a:r>
            <a:r>
              <a:rPr lang="en-US" dirty="0"/>
              <a:t> (</a:t>
            </a:r>
            <a:r>
              <a:rPr lang="en-US" dirty="0" err="1"/>
              <a:t>speranza</a:t>
            </a:r>
            <a:r>
              <a:rPr lang="en-US" dirty="0"/>
              <a:t> </a:t>
            </a:r>
            <a:r>
              <a:rPr lang="en-US" dirty="0" err="1"/>
              <a:t>matematica</a:t>
            </a:r>
            <a:r>
              <a:rPr lang="en-US" dirty="0"/>
              <a:t>) di </a:t>
            </a:r>
            <a:r>
              <a:rPr lang="en-US" dirty="0" err="1"/>
              <a:t>una</a:t>
            </a:r>
            <a:r>
              <a:rPr lang="en-US" dirty="0"/>
              <a:t> </a:t>
            </a:r>
            <a:r>
              <a:rPr lang="en-US" dirty="0" err="1"/>
              <a:t>funzione</a:t>
            </a:r>
            <a:r>
              <a:rPr lang="en-US" dirty="0"/>
              <a:t> </a:t>
            </a:r>
            <a:r>
              <a:rPr lang="en-US" b="1" dirty="0"/>
              <a:t>u</a:t>
            </a:r>
            <a:r>
              <a:rPr lang="en-US" dirty="0"/>
              <a:t> </a:t>
            </a:r>
            <a:r>
              <a:rPr lang="en-US" dirty="0" err="1"/>
              <a:t>degli</a:t>
            </a:r>
            <a:r>
              <a:rPr lang="en-US" dirty="0"/>
              <a:t> </a:t>
            </a:r>
            <a:r>
              <a:rPr lang="en-US" dirty="0" err="1"/>
              <a:t>importi</a:t>
            </a:r>
            <a:r>
              <a:rPr lang="en-US" dirty="0"/>
              <a:t> </a:t>
            </a:r>
            <a:r>
              <a:rPr lang="en-US" dirty="0" err="1"/>
              <a:t>aleatori</a:t>
            </a:r>
            <a:endParaRPr lang="en-US" dirty="0"/>
          </a:p>
          <a:p>
            <a:pPr marL="0" indent="0">
              <a:buNone/>
            </a:pPr>
            <a:endParaRPr lang="en-US" dirty="0"/>
          </a:p>
          <a:p>
            <a:pPr marL="0" indent="0">
              <a:buNone/>
            </a:pPr>
            <a:endParaRPr lang="en-US" dirty="0"/>
          </a:p>
          <a:p>
            <a:endParaRPr lang="it-IT" dirty="0"/>
          </a:p>
        </p:txBody>
      </p:sp>
      <p:graphicFrame>
        <p:nvGraphicFramePr>
          <p:cNvPr id="4" name="Tabella 3">
            <a:extLst>
              <a:ext uri="{FF2B5EF4-FFF2-40B4-BE49-F238E27FC236}">
                <a16:creationId xmlns:a16="http://schemas.microsoft.com/office/drawing/2014/main" xmlns="" id="{CA5D493F-8DF1-5842-B117-EBAC71D159EF}"/>
              </a:ext>
            </a:extLst>
          </p:cNvPr>
          <p:cNvGraphicFramePr>
            <a:graphicFrameLocks noGrp="1"/>
          </p:cNvGraphicFramePr>
          <p:nvPr>
            <p:extLst>
              <p:ext uri="{D42A27DB-BD31-4B8C-83A1-F6EECF244321}">
                <p14:modId xmlns:p14="http://schemas.microsoft.com/office/powerpoint/2010/main" val="1297259353"/>
              </p:ext>
            </p:extLst>
          </p:nvPr>
        </p:nvGraphicFramePr>
        <p:xfrm>
          <a:off x="1159727" y="3267307"/>
          <a:ext cx="7025265" cy="1984917"/>
        </p:xfrm>
        <a:graphic>
          <a:graphicData uri="http://schemas.openxmlformats.org/drawingml/2006/table">
            <a:tbl>
              <a:tblPr firstRow="1" bandRow="1">
                <a:tableStyleId>{5C22544A-7EE6-4342-B048-85BDC9FD1C3A}</a:tableStyleId>
              </a:tblPr>
              <a:tblGrid>
                <a:gridCol w="750849">
                  <a:extLst>
                    <a:ext uri="{9D8B030D-6E8A-4147-A177-3AD203B41FA5}">
                      <a16:colId xmlns:a16="http://schemas.microsoft.com/office/drawing/2014/main" xmlns="" val="1665782908"/>
                    </a:ext>
                  </a:extLst>
                </a:gridCol>
                <a:gridCol w="784302">
                  <a:extLst>
                    <a:ext uri="{9D8B030D-6E8A-4147-A177-3AD203B41FA5}">
                      <a16:colId xmlns:a16="http://schemas.microsoft.com/office/drawing/2014/main" xmlns="" val="300095087"/>
                    </a:ext>
                  </a:extLst>
                </a:gridCol>
                <a:gridCol w="784302">
                  <a:extLst>
                    <a:ext uri="{9D8B030D-6E8A-4147-A177-3AD203B41FA5}">
                      <a16:colId xmlns:a16="http://schemas.microsoft.com/office/drawing/2014/main" xmlns="" val="4265485109"/>
                    </a:ext>
                  </a:extLst>
                </a:gridCol>
                <a:gridCol w="784302">
                  <a:extLst>
                    <a:ext uri="{9D8B030D-6E8A-4147-A177-3AD203B41FA5}">
                      <a16:colId xmlns:a16="http://schemas.microsoft.com/office/drawing/2014/main" xmlns="" val="4287213519"/>
                    </a:ext>
                  </a:extLst>
                </a:gridCol>
                <a:gridCol w="784302">
                  <a:extLst>
                    <a:ext uri="{9D8B030D-6E8A-4147-A177-3AD203B41FA5}">
                      <a16:colId xmlns:a16="http://schemas.microsoft.com/office/drawing/2014/main" xmlns="" val="3265036043"/>
                    </a:ext>
                  </a:extLst>
                </a:gridCol>
                <a:gridCol w="906967">
                  <a:extLst>
                    <a:ext uri="{9D8B030D-6E8A-4147-A177-3AD203B41FA5}">
                      <a16:colId xmlns:a16="http://schemas.microsoft.com/office/drawing/2014/main" xmlns="" val="319848027"/>
                    </a:ext>
                  </a:extLst>
                </a:gridCol>
                <a:gridCol w="825190">
                  <a:extLst>
                    <a:ext uri="{9D8B030D-6E8A-4147-A177-3AD203B41FA5}">
                      <a16:colId xmlns:a16="http://schemas.microsoft.com/office/drawing/2014/main" xmlns="" val="2912299259"/>
                    </a:ext>
                  </a:extLst>
                </a:gridCol>
                <a:gridCol w="620749">
                  <a:extLst>
                    <a:ext uri="{9D8B030D-6E8A-4147-A177-3AD203B41FA5}">
                      <a16:colId xmlns:a16="http://schemas.microsoft.com/office/drawing/2014/main" xmlns="" val="909571859"/>
                    </a:ext>
                  </a:extLst>
                </a:gridCol>
                <a:gridCol w="784302">
                  <a:extLst>
                    <a:ext uri="{9D8B030D-6E8A-4147-A177-3AD203B41FA5}">
                      <a16:colId xmlns:a16="http://schemas.microsoft.com/office/drawing/2014/main" xmlns="" val="3908693509"/>
                    </a:ext>
                  </a:extLst>
                </a:gridCol>
              </a:tblGrid>
              <a:tr h="661639">
                <a:tc>
                  <a:txBody>
                    <a:bodyPr/>
                    <a:lstStyle/>
                    <a:p>
                      <a:r>
                        <a:rPr lang="it-IT" dirty="0"/>
                        <a:t>X</a:t>
                      </a:r>
                    </a:p>
                  </a:txBody>
                  <a:tcPr/>
                </a:tc>
                <a:tc>
                  <a:txBody>
                    <a:bodyPr/>
                    <a:lstStyle/>
                    <a:p>
                      <a:endParaRPr lang="it-IT" dirty="0"/>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r>
                        <a:rPr lang="it-IT" dirty="0"/>
                        <a:t>U(X)</a:t>
                      </a:r>
                    </a:p>
                  </a:txBody>
                  <a:tcPr/>
                </a:tc>
                <a:tc>
                  <a:txBody>
                    <a:bodyPr/>
                    <a:lstStyle/>
                    <a:p>
                      <a:endParaRPr lang="it-IT" dirty="0"/>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xmlns="" val="377557797"/>
                  </a:ext>
                </a:extLst>
              </a:tr>
              <a:tr h="661639">
                <a:tc>
                  <a:txBody>
                    <a:bodyPr/>
                    <a:lstStyle/>
                    <a:p>
                      <a:r>
                        <a:rPr lang="it-IT" baseline="-25000" dirty="0"/>
                        <a:t>X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aseline="-25000" dirty="0"/>
                        <a:t>X 2</a:t>
                      </a:r>
                    </a:p>
                    <a:p>
                      <a:endParaRPr lang="it-IT" dirty="0"/>
                    </a:p>
                  </a:txBody>
                  <a:tcPr/>
                </a:tc>
                <a:tc>
                  <a:txBody>
                    <a:bodyPr/>
                    <a:lstStyle/>
                    <a:p>
                      <a:r>
                        <a:rPr lang="it-IT"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aseline="-25000" dirty="0"/>
                        <a:t>X </a:t>
                      </a:r>
                      <a:r>
                        <a:rPr lang="it-IT" baseline="-25000" dirty="0" err="1"/>
                        <a:t>n</a:t>
                      </a:r>
                      <a:endParaRPr lang="it-IT" baseline="-25000" dirty="0"/>
                    </a:p>
                    <a:p>
                      <a:endParaRPr lang="it-IT" dirty="0"/>
                    </a:p>
                  </a:txBody>
                  <a:tcPr/>
                </a:tc>
                <a:tc>
                  <a:txBody>
                    <a:bodyPr/>
                    <a:lstStyle/>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u(</a:t>
                      </a:r>
                      <a:r>
                        <a:rPr lang="it-IT" baseline="-25000" dirty="0"/>
                        <a:t>X 1</a:t>
                      </a:r>
                      <a:r>
                        <a:rPr lang="it-IT"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u(</a:t>
                      </a:r>
                      <a:r>
                        <a:rPr lang="it-IT" baseline="-25000" dirty="0"/>
                        <a:t>X 2</a:t>
                      </a:r>
                      <a:r>
                        <a:rPr lang="it-IT" dirty="0"/>
                        <a:t>)</a:t>
                      </a:r>
                    </a:p>
                    <a:p>
                      <a:endParaRPr lang="it-IT" dirty="0"/>
                    </a:p>
                  </a:txBody>
                  <a:tcPr/>
                </a:tc>
                <a:tc>
                  <a:txBody>
                    <a:bodyPr/>
                    <a:lstStyle/>
                    <a:p>
                      <a:r>
                        <a:rPr lang="it-IT"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u(</a:t>
                      </a:r>
                      <a:r>
                        <a:rPr lang="it-IT" baseline="-25000" dirty="0"/>
                        <a:t>X </a:t>
                      </a:r>
                      <a:r>
                        <a:rPr lang="it-IT" baseline="-25000" dirty="0" err="1"/>
                        <a:t>n</a:t>
                      </a:r>
                      <a:r>
                        <a:rPr lang="it-IT" dirty="0"/>
                        <a:t>)</a:t>
                      </a:r>
                    </a:p>
                    <a:p>
                      <a:endParaRPr lang="it-IT" dirty="0"/>
                    </a:p>
                  </a:txBody>
                  <a:tcPr/>
                </a:tc>
                <a:extLst>
                  <a:ext uri="{0D108BD9-81ED-4DB2-BD59-A6C34878D82A}">
                    <a16:rowId xmlns:a16="http://schemas.microsoft.com/office/drawing/2014/main" xmlns="" val="3205096036"/>
                  </a:ext>
                </a:extLst>
              </a:tr>
              <a:tr h="6616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aseline="-25000" dirty="0"/>
                        <a:t>P 1</a:t>
                      </a:r>
                    </a:p>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aseline="-25000" dirty="0" err="1"/>
                        <a:t>P</a:t>
                      </a:r>
                      <a:r>
                        <a:rPr lang="it-IT" baseline="-25000" dirty="0"/>
                        <a:t> 2</a:t>
                      </a:r>
                    </a:p>
                    <a:p>
                      <a:endParaRPr lang="it-IT" dirty="0"/>
                    </a:p>
                  </a:txBody>
                  <a:tcPr/>
                </a:tc>
                <a:tc>
                  <a:txBody>
                    <a:bodyPr/>
                    <a:lstStyle/>
                    <a:p>
                      <a:r>
                        <a:rPr lang="it-IT"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aseline="-25000" dirty="0" err="1"/>
                        <a:t>P</a:t>
                      </a:r>
                      <a:r>
                        <a:rPr lang="it-IT" baseline="-25000" dirty="0"/>
                        <a:t> </a:t>
                      </a:r>
                      <a:r>
                        <a:rPr lang="it-IT" baseline="-25000" dirty="0" err="1"/>
                        <a:t>n</a:t>
                      </a:r>
                      <a:endParaRPr lang="it-IT" baseline="-25000" dirty="0"/>
                    </a:p>
                    <a:p>
                      <a:endParaRPr lang="it-IT" dirty="0"/>
                    </a:p>
                  </a:txBody>
                  <a:tcPr/>
                </a:tc>
                <a:tc>
                  <a:txBody>
                    <a:bodyPr/>
                    <a:lstStyle/>
                    <a:p>
                      <a:endParaRPr lang="it-I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aseline="-25000" dirty="0" err="1"/>
                        <a:t>P</a:t>
                      </a:r>
                      <a:r>
                        <a:rPr lang="it-IT" baseline="-25000" dirty="0"/>
                        <a:t> 1</a:t>
                      </a:r>
                    </a:p>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aseline="-25000" dirty="0"/>
                        <a:t>P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aseline="-250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aseline="-25000" dirty="0" err="1"/>
                        <a:t>P</a:t>
                      </a:r>
                      <a:r>
                        <a:rPr lang="it-IT" baseline="-25000" dirty="0"/>
                        <a:t> </a:t>
                      </a:r>
                      <a:r>
                        <a:rPr lang="it-IT" baseline="-25000" dirty="0" err="1"/>
                        <a:t>n</a:t>
                      </a:r>
                      <a:endParaRPr lang="it-IT" baseline="-25000" dirty="0"/>
                    </a:p>
                    <a:p>
                      <a:endParaRPr lang="it-IT" dirty="0"/>
                    </a:p>
                  </a:txBody>
                  <a:tcPr/>
                </a:tc>
                <a:extLst>
                  <a:ext uri="{0D108BD9-81ED-4DB2-BD59-A6C34878D82A}">
                    <a16:rowId xmlns:a16="http://schemas.microsoft.com/office/drawing/2014/main" xmlns="" val="1545077019"/>
                  </a:ext>
                </a:extLst>
              </a:tr>
            </a:tbl>
          </a:graphicData>
        </a:graphic>
      </p:graphicFrame>
      <p:pic>
        <p:nvPicPr>
          <p:cNvPr id="5" name="Immagine 4">
            <a:extLst>
              <a:ext uri="{FF2B5EF4-FFF2-40B4-BE49-F238E27FC236}">
                <a16:creationId xmlns:a16="http://schemas.microsoft.com/office/drawing/2014/main" xmlns="" id="{62FB3DBE-7BF7-094E-BBBA-0D0A4E846163}"/>
              </a:ext>
            </a:extLst>
          </p:cNvPr>
          <p:cNvPicPr>
            <a:picLocks noChangeAspect="1"/>
          </p:cNvPicPr>
          <p:nvPr/>
        </p:nvPicPr>
        <p:blipFill>
          <a:blip r:embed="rId2"/>
          <a:stretch>
            <a:fillRect/>
          </a:stretch>
        </p:blipFill>
        <p:spPr>
          <a:xfrm>
            <a:off x="4354991" y="3914457"/>
            <a:ext cx="634735" cy="690615"/>
          </a:xfrm>
          <a:prstGeom prst="rect">
            <a:avLst/>
          </a:prstGeom>
        </p:spPr>
      </p:pic>
    </p:spTree>
    <p:extLst>
      <p:ext uri="{BB962C8B-B14F-4D97-AF65-F5344CB8AC3E}">
        <p14:creationId xmlns:p14="http://schemas.microsoft.com/office/powerpoint/2010/main" val="2133693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81E0374-979F-E54E-9703-CFDE991640B8}"/>
              </a:ext>
            </a:extLst>
          </p:cNvPr>
          <p:cNvSpPr>
            <a:spLocks noGrp="1"/>
          </p:cNvSpPr>
          <p:nvPr>
            <p:ph type="title"/>
          </p:nvPr>
        </p:nvSpPr>
        <p:spPr/>
        <p:txBody>
          <a:bodyPr/>
          <a:lstStyle/>
          <a:p>
            <a:r>
              <a:rPr lang="en-US" dirty="0"/>
              <a:t>Come </a:t>
            </a:r>
            <a:r>
              <a:rPr lang="en-US" dirty="0" err="1"/>
              <a:t>si</a:t>
            </a:r>
            <a:r>
              <a:rPr lang="en-US" dirty="0"/>
              <a:t> </a:t>
            </a:r>
            <a:r>
              <a:rPr lang="en-US" dirty="0" err="1"/>
              <a:t>costruisce</a:t>
            </a:r>
            <a:r>
              <a:rPr lang="en-US" dirty="0"/>
              <a:t> la </a:t>
            </a:r>
            <a:r>
              <a:rPr lang="en-US" dirty="0" err="1"/>
              <a:t>funzione</a:t>
            </a:r>
            <a:r>
              <a:rPr lang="en-US" dirty="0"/>
              <a:t> di </a:t>
            </a:r>
            <a:r>
              <a:rPr lang="en-US" dirty="0" err="1"/>
              <a:t>utilità</a:t>
            </a:r>
            <a:r>
              <a:rPr lang="en-US" dirty="0"/>
              <a:t>?</a:t>
            </a:r>
            <a:endParaRPr lang="it-IT" dirty="0"/>
          </a:p>
        </p:txBody>
      </p:sp>
      <p:sp>
        <p:nvSpPr>
          <p:cNvPr id="3" name="Segnaposto contenuto 2">
            <a:extLst>
              <a:ext uri="{FF2B5EF4-FFF2-40B4-BE49-F238E27FC236}">
                <a16:creationId xmlns:a16="http://schemas.microsoft.com/office/drawing/2014/main" xmlns="" id="{33FBB28F-9236-3444-A52F-42BB7D92B2EC}"/>
              </a:ext>
            </a:extLst>
          </p:cNvPr>
          <p:cNvSpPr>
            <a:spLocks noGrp="1"/>
          </p:cNvSpPr>
          <p:nvPr>
            <p:ph idx="1"/>
          </p:nvPr>
        </p:nvSpPr>
        <p:spPr/>
        <p:txBody>
          <a:bodyPr/>
          <a:lstStyle/>
          <a:p>
            <a:pPr marL="0" indent="0">
              <a:buNone/>
            </a:pPr>
            <a:r>
              <a:rPr lang="en-US" dirty="0"/>
              <a:t>La prima </a:t>
            </a:r>
            <a:r>
              <a:rPr lang="en-US" dirty="0" err="1"/>
              <a:t>ipotesi</a:t>
            </a:r>
            <a:r>
              <a:rPr lang="en-US" dirty="0"/>
              <a:t> </a:t>
            </a:r>
            <a:r>
              <a:rPr lang="en-US" dirty="0" err="1"/>
              <a:t>sulla</a:t>
            </a:r>
            <a:r>
              <a:rPr lang="en-US" dirty="0"/>
              <a:t> </a:t>
            </a:r>
            <a:r>
              <a:rPr lang="en-US" dirty="0" err="1"/>
              <a:t>funzione</a:t>
            </a:r>
            <a:r>
              <a:rPr lang="en-US" dirty="0"/>
              <a:t> di </a:t>
            </a:r>
            <a:r>
              <a:rPr lang="en-US" dirty="0" err="1"/>
              <a:t>utilità</a:t>
            </a:r>
            <a:r>
              <a:rPr lang="en-US" dirty="0"/>
              <a:t> </a:t>
            </a:r>
            <a:r>
              <a:rPr lang="en-US" dirty="0" err="1"/>
              <a:t>è</a:t>
            </a:r>
            <a:r>
              <a:rPr lang="en-US" dirty="0"/>
              <a:t> </a:t>
            </a:r>
            <a:r>
              <a:rPr lang="en-US" dirty="0" err="1"/>
              <a:t>che</a:t>
            </a:r>
            <a:r>
              <a:rPr lang="en-US" dirty="0"/>
              <a:t> </a:t>
            </a:r>
            <a:r>
              <a:rPr lang="en-US" dirty="0" err="1"/>
              <a:t>una</a:t>
            </a:r>
            <a:r>
              <a:rPr lang="en-US" dirty="0"/>
              <a:t> </a:t>
            </a:r>
            <a:r>
              <a:rPr lang="en-US" dirty="0" err="1"/>
              <a:t>quantità</a:t>
            </a:r>
            <a:r>
              <a:rPr lang="en-US" dirty="0"/>
              <a:t> </a:t>
            </a:r>
            <a:r>
              <a:rPr lang="en-US" dirty="0" err="1"/>
              <a:t>maggiore</a:t>
            </a:r>
            <a:r>
              <a:rPr lang="en-US" dirty="0"/>
              <a:t> </a:t>
            </a:r>
            <a:r>
              <a:rPr lang="en-US" dirty="0" err="1"/>
              <a:t>è</a:t>
            </a:r>
            <a:r>
              <a:rPr lang="en-US" dirty="0"/>
              <a:t> </a:t>
            </a:r>
            <a:r>
              <a:rPr lang="en-US" dirty="0" err="1"/>
              <a:t>sempre</a:t>
            </a:r>
            <a:r>
              <a:rPr lang="en-US" dirty="0"/>
              <a:t> </a:t>
            </a:r>
            <a:r>
              <a:rPr lang="en-US" dirty="0" err="1"/>
              <a:t>preferita</a:t>
            </a:r>
            <a:r>
              <a:rPr lang="en-US" dirty="0"/>
              <a:t> ad </a:t>
            </a:r>
            <a:r>
              <a:rPr lang="en-US" dirty="0" err="1"/>
              <a:t>una</a:t>
            </a:r>
            <a:r>
              <a:rPr lang="en-US" dirty="0"/>
              <a:t> </a:t>
            </a:r>
            <a:r>
              <a:rPr lang="en-US" dirty="0" err="1"/>
              <a:t>minore</a:t>
            </a:r>
            <a:r>
              <a:rPr lang="en-US" dirty="0"/>
              <a:t> (</a:t>
            </a:r>
            <a:r>
              <a:rPr lang="en-US" dirty="0" err="1"/>
              <a:t>avidità</a:t>
            </a:r>
            <a:r>
              <a:rPr lang="en-US" dirty="0"/>
              <a:t>)</a:t>
            </a:r>
          </a:p>
          <a:p>
            <a:pPr marL="0" indent="0">
              <a:buNone/>
            </a:pPr>
            <a:endParaRPr lang="it-IT" dirty="0"/>
          </a:p>
        </p:txBody>
      </p:sp>
      <p:sp>
        <p:nvSpPr>
          <p:cNvPr id="4" name="Rectangle 6">
            <a:extLst>
              <a:ext uri="{FF2B5EF4-FFF2-40B4-BE49-F238E27FC236}">
                <a16:creationId xmlns:a16="http://schemas.microsoft.com/office/drawing/2014/main" xmlns="" id="{7EDFB576-785D-464B-83A7-05BC6D491E15}"/>
              </a:ext>
            </a:extLst>
          </p:cNvPr>
          <p:cNvSpPr/>
          <p:nvPr/>
        </p:nvSpPr>
        <p:spPr>
          <a:xfrm rot="10800000" flipV="1">
            <a:off x="646771" y="3398904"/>
            <a:ext cx="7437864" cy="1364476"/>
          </a:xfrm>
          <a:prstGeom prst="rect">
            <a:avLst/>
          </a:prstGeom>
        </p:spPr>
        <p:txBody>
          <a:bodyPr wrap="square">
            <a:spAutoFit/>
          </a:bodyPr>
          <a:lstStyle/>
          <a:p>
            <a:endParaRPr lang="it-IT" sz="2800" baseline="30000" dirty="0"/>
          </a:p>
          <a:p>
            <a:r>
              <a:rPr lang="it-IT" sz="3600" b="1" baseline="30000" dirty="0">
                <a:solidFill>
                  <a:schemeClr val="accent6"/>
                </a:solidFill>
              </a:rPr>
              <a:t>u’&gt;0</a:t>
            </a:r>
            <a:r>
              <a:rPr lang="it-IT" sz="3600" b="1" dirty="0">
                <a:solidFill>
                  <a:schemeClr val="accent6"/>
                </a:solidFill>
              </a:rPr>
              <a:t> </a:t>
            </a:r>
            <a:r>
              <a:rPr lang="it-IT" sz="2800" dirty="0"/>
              <a:t>in quanto gli agenti sono </a:t>
            </a:r>
            <a:r>
              <a:rPr lang="it-IT" sz="2800" dirty="0" err="1"/>
              <a:t>massimizzatori</a:t>
            </a:r>
            <a:r>
              <a:rPr lang="it-IT" sz="2800" dirty="0"/>
              <a:t> di profitto (avidità)</a:t>
            </a:r>
            <a:r>
              <a:rPr lang="it-IT" sz="2800" baseline="30000" dirty="0"/>
              <a:t> </a:t>
            </a:r>
            <a:endParaRPr lang="en-US" sz="2800" dirty="0"/>
          </a:p>
        </p:txBody>
      </p:sp>
    </p:spTree>
    <p:extLst>
      <p:ext uri="{BB962C8B-B14F-4D97-AF65-F5344CB8AC3E}">
        <p14:creationId xmlns:p14="http://schemas.microsoft.com/office/powerpoint/2010/main" val="2574897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DA73653-F9D0-B449-8145-D53F50BC6280}"/>
              </a:ext>
            </a:extLst>
          </p:cNvPr>
          <p:cNvSpPr>
            <a:spLocks noGrp="1"/>
          </p:cNvSpPr>
          <p:nvPr>
            <p:ph type="title"/>
          </p:nvPr>
        </p:nvSpPr>
        <p:spPr/>
        <p:txBody>
          <a:bodyPr/>
          <a:lstStyle/>
          <a:p>
            <a:r>
              <a:rPr lang="it-IT" dirty="0"/>
              <a:t>Come si costruisce una funzione di utilità?</a:t>
            </a:r>
          </a:p>
        </p:txBody>
      </p:sp>
      <p:sp>
        <p:nvSpPr>
          <p:cNvPr id="3" name="Segnaposto contenuto 2">
            <a:extLst>
              <a:ext uri="{FF2B5EF4-FFF2-40B4-BE49-F238E27FC236}">
                <a16:creationId xmlns:a16="http://schemas.microsoft.com/office/drawing/2014/main" xmlns="" id="{3A6C3900-C3F1-FE41-9E77-091E639A9098}"/>
              </a:ext>
            </a:extLst>
          </p:cNvPr>
          <p:cNvSpPr>
            <a:spLocks noGrp="1"/>
          </p:cNvSpPr>
          <p:nvPr>
            <p:ph idx="1"/>
          </p:nvPr>
        </p:nvSpPr>
        <p:spPr/>
        <p:txBody>
          <a:bodyPr>
            <a:normAutofit/>
          </a:bodyPr>
          <a:lstStyle/>
          <a:p>
            <a:pPr marL="0" indent="0">
              <a:buNone/>
            </a:pPr>
            <a:r>
              <a:rPr lang="it-IT" dirty="0"/>
              <a:t>Consideriamo una scommessa sul lancio di una moneta in cui si ricevono 16 € se esce testa e 4€ se esce croce.</a:t>
            </a:r>
          </a:p>
          <a:p>
            <a:pPr marL="0" indent="0">
              <a:buNone/>
            </a:pPr>
            <a:r>
              <a:rPr lang="it-IT" dirty="0"/>
              <a:t>Il valore monetario atteso </a:t>
            </a:r>
            <a:r>
              <a:rPr lang="it-IT" dirty="0" err="1"/>
              <a:t>é</a:t>
            </a:r>
            <a:r>
              <a:rPr lang="it-IT" dirty="0"/>
              <a:t> 10 €</a:t>
            </a:r>
          </a:p>
          <a:p>
            <a:pPr marL="0" indent="0">
              <a:buNone/>
            </a:pPr>
            <a:r>
              <a:rPr lang="it-IT" dirty="0"/>
              <a:t>Quanto vorrebbe pagare l’individuo per partecipare a questa scommessa?</a:t>
            </a:r>
          </a:p>
          <a:p>
            <a:pPr marL="0" indent="0" algn="ctr">
              <a:buNone/>
            </a:pPr>
            <a:r>
              <a:rPr lang="it-IT" sz="3500" dirty="0">
                <a:solidFill>
                  <a:srgbClr val="FF0000"/>
                </a:solidFill>
              </a:rPr>
              <a:t>Dipende dall’attitudine dell’individuo nei confronti del rischio</a:t>
            </a:r>
          </a:p>
          <a:p>
            <a:pPr marL="0" indent="0">
              <a:buNone/>
            </a:pPr>
            <a:endParaRPr lang="it-IT" dirty="0"/>
          </a:p>
        </p:txBody>
      </p:sp>
    </p:spTree>
    <p:extLst>
      <p:ext uri="{BB962C8B-B14F-4D97-AF65-F5344CB8AC3E}">
        <p14:creationId xmlns:p14="http://schemas.microsoft.com/office/powerpoint/2010/main" val="3652731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6C1E677-D2C1-A240-9E31-D96658E4C028}"/>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xmlns="" id="{F00FBE58-BE61-7148-9FD2-E3B5B1D923DD}"/>
              </a:ext>
            </a:extLst>
          </p:cNvPr>
          <p:cNvSpPr>
            <a:spLocks noGrp="1"/>
          </p:cNvSpPr>
          <p:nvPr>
            <p:ph idx="1"/>
          </p:nvPr>
        </p:nvSpPr>
        <p:spPr/>
        <p:txBody>
          <a:bodyPr/>
          <a:lstStyle/>
          <a:p>
            <a:pPr marL="0" indent="0" algn="just">
              <a:buNone/>
            </a:pPr>
            <a:r>
              <a:rPr lang="it-IT" dirty="0"/>
              <a:t>Se l’individuo è disposto a pagare 10 € per partecipare alla scommessa vuol dire che è neutrale al rischio; se </a:t>
            </a:r>
            <a:r>
              <a:rPr lang="it-IT" dirty="0" err="1"/>
              <a:t>é</a:t>
            </a:r>
            <a:r>
              <a:rPr lang="it-IT" dirty="0"/>
              <a:t> avverso al rischio preferirà non partecipare alla scommessa e tenersi la cifra; infine un individuo amante del rischio sarebbe disposto a pagare più di 10 € per partecipare alla scommessa.</a:t>
            </a:r>
          </a:p>
          <a:p>
            <a:pPr marL="0" indent="0" algn="just">
              <a:buNone/>
            </a:pPr>
            <a:r>
              <a:rPr lang="it-I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L’avversione al rischio comporta che la derivata seconda della funzione di utilità è negativa</a:t>
            </a:r>
          </a:p>
          <a:p>
            <a:pPr marL="0" indent="0">
              <a:buNone/>
            </a:pPr>
            <a:endParaRPr lang="it-IT" dirty="0"/>
          </a:p>
          <a:p>
            <a:endParaRPr lang="it-IT" dirty="0"/>
          </a:p>
        </p:txBody>
      </p:sp>
    </p:spTree>
    <p:extLst>
      <p:ext uri="{BB962C8B-B14F-4D97-AF65-F5344CB8AC3E}">
        <p14:creationId xmlns:p14="http://schemas.microsoft.com/office/powerpoint/2010/main" val="2013779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796CB63-E583-0241-8BCF-5D86DF4EF0B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BD646662-1D2A-D242-902C-5568506ABE64}"/>
              </a:ext>
            </a:extLst>
          </p:cNvPr>
          <p:cNvSpPr>
            <a:spLocks noGrp="1"/>
          </p:cNvSpPr>
          <p:nvPr>
            <p:ph idx="1"/>
          </p:nvPr>
        </p:nvSpPr>
        <p:spPr/>
        <p:txBody>
          <a:bodyPr>
            <a:normAutofit/>
          </a:bodyPr>
          <a:lstStyle/>
          <a:p>
            <a:pPr marL="0" indent="0">
              <a:buNone/>
            </a:pPr>
            <a:r>
              <a:rPr lang="it-IT" dirty="0"/>
              <a:t>Infatti, in tal caso, l’utilità di avere 10 € e non scommetterli è u(10) e, per l’individuo avverso al rischio, tale utilità è maggiore dell’utilità attesa derivante dalla scommessa:</a:t>
            </a:r>
          </a:p>
          <a:p>
            <a:pPr marL="0" indent="0">
              <a:buNone/>
            </a:pPr>
            <a:endParaRPr lang="it-IT" dirty="0"/>
          </a:p>
          <a:p>
            <a:pPr marL="0" indent="0">
              <a:buNone/>
            </a:pPr>
            <a:endParaRPr lang="it-IT" b="0" dirty="0">
              <a:ea typeface="Cambria Math" panose="02040503050406030204" pitchFamily="18" charset="0"/>
            </a:endParaRPr>
          </a:p>
          <a:p>
            <a:pPr marL="0" indent="0">
              <a:buNone/>
            </a:pPr>
            <a:r>
              <a:rPr lang="it-IT" dirty="0"/>
              <a:t>Da ciò deriva che la funzione di utilità è concava</a:t>
            </a:r>
          </a:p>
        </p:txBody>
      </p:sp>
      <p:pic>
        <p:nvPicPr>
          <p:cNvPr id="4" name="Picture 3"/>
          <p:cNvPicPr>
            <a:picLocks noChangeAspect="1"/>
          </p:cNvPicPr>
          <p:nvPr/>
        </p:nvPicPr>
        <p:blipFill>
          <a:blip r:embed="rId2"/>
          <a:stretch>
            <a:fillRect/>
          </a:stretch>
        </p:blipFill>
        <p:spPr>
          <a:xfrm>
            <a:off x="1676400" y="3350590"/>
            <a:ext cx="5778500" cy="1147462"/>
          </a:xfrm>
          <a:prstGeom prst="rect">
            <a:avLst/>
          </a:prstGeom>
        </p:spPr>
      </p:pic>
    </p:spTree>
    <p:extLst>
      <p:ext uri="{BB962C8B-B14F-4D97-AF65-F5344CB8AC3E}">
        <p14:creationId xmlns:p14="http://schemas.microsoft.com/office/powerpoint/2010/main" val="1507448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Più</a:t>
            </a:r>
            <a:r>
              <a:rPr lang="en-US" dirty="0"/>
              <a:t> </a:t>
            </a:r>
            <a:r>
              <a:rPr lang="en-US" dirty="0" err="1"/>
              <a:t>rigorosamente</a:t>
            </a:r>
            <a:r>
              <a:rPr lang="is-IS" dirty="0"/>
              <a:t>…</a:t>
            </a:r>
            <a:endParaRPr lang="en-US" dirty="0"/>
          </a:p>
        </p:txBody>
      </p:sp>
      <p:sp>
        <p:nvSpPr>
          <p:cNvPr id="3" name="Content Placeholder 2"/>
          <p:cNvSpPr>
            <a:spLocks noGrp="1"/>
          </p:cNvSpPr>
          <p:nvPr>
            <p:ph idx="1"/>
          </p:nvPr>
        </p:nvSpPr>
        <p:spPr/>
        <p:txBody>
          <a:bodyPr>
            <a:normAutofit/>
          </a:bodyPr>
          <a:lstStyle/>
          <a:p>
            <a:pPr marL="0" indent="0" algn="just">
              <a:buNone/>
            </a:pPr>
            <a:r>
              <a:rPr lang="it-IT" dirty="0"/>
              <a:t>Ad incrementi uguali di capitale corrispondono incrementi di utilità tanto più piccoli quanto più grande è il capitale posseduto dall’individuo. </a:t>
            </a:r>
          </a:p>
          <a:p>
            <a:pPr marL="0" indent="0" algn="just">
              <a:buNone/>
            </a:pPr>
            <a:r>
              <a:rPr lang="it-IT" dirty="0"/>
              <a:t>Da ciò discende che la funzione u (continua su tutto il suo insieme di definizione) sia concava; scelti due incrementi </a:t>
            </a:r>
            <a:r>
              <a:rPr lang="it-IT" dirty="0" err="1"/>
              <a:t>x</a:t>
            </a:r>
            <a:r>
              <a:rPr lang="it-IT" baseline="-25000" dirty="0" err="1"/>
              <a:t>o</a:t>
            </a:r>
            <a:r>
              <a:rPr lang="it-IT" dirty="0"/>
              <a:t> consecutivi a partire da (x – </a:t>
            </a:r>
            <a:r>
              <a:rPr lang="it-IT" dirty="0" err="1"/>
              <a:t>x</a:t>
            </a:r>
            <a:r>
              <a:rPr lang="it-IT" baseline="-25000" dirty="0" err="1"/>
              <a:t>o</a:t>
            </a:r>
            <a:r>
              <a:rPr lang="it-IT" dirty="0"/>
              <a:t>), si ha:</a:t>
            </a:r>
          </a:p>
          <a:p>
            <a:pPr marL="0" indent="0">
              <a:buNone/>
            </a:pPr>
            <a:endParaRPr lang="it-IT" dirty="0"/>
          </a:p>
          <a:p>
            <a:pPr marL="0" indent="0">
              <a:buNone/>
            </a:pPr>
            <a:endParaRPr lang="it-IT" dirty="0"/>
          </a:p>
        </p:txBody>
      </p:sp>
      <p:pic>
        <p:nvPicPr>
          <p:cNvPr id="4" name="Picture 3"/>
          <p:cNvPicPr>
            <a:picLocks noChangeAspect="1"/>
          </p:cNvPicPr>
          <p:nvPr/>
        </p:nvPicPr>
        <p:blipFill>
          <a:blip r:embed="rId2"/>
          <a:stretch>
            <a:fillRect/>
          </a:stretch>
        </p:blipFill>
        <p:spPr>
          <a:xfrm>
            <a:off x="2501900" y="4269149"/>
            <a:ext cx="4140200" cy="499871"/>
          </a:xfrm>
          <a:prstGeom prst="rect">
            <a:avLst/>
          </a:prstGeom>
        </p:spPr>
      </p:pic>
      <p:pic>
        <p:nvPicPr>
          <p:cNvPr id="5" name="Picture 4"/>
          <p:cNvPicPr>
            <a:picLocks noChangeAspect="1"/>
          </p:cNvPicPr>
          <p:nvPr/>
        </p:nvPicPr>
        <p:blipFill>
          <a:blip r:embed="rId3"/>
          <a:stretch>
            <a:fillRect/>
          </a:stretch>
        </p:blipFill>
        <p:spPr>
          <a:xfrm>
            <a:off x="2748595" y="5060176"/>
            <a:ext cx="3403600" cy="723900"/>
          </a:xfrm>
          <a:prstGeom prst="rect">
            <a:avLst/>
          </a:prstGeom>
        </p:spPr>
      </p:pic>
    </p:spTree>
    <p:extLst>
      <p:ext uri="{BB962C8B-B14F-4D97-AF65-F5344CB8AC3E}">
        <p14:creationId xmlns:p14="http://schemas.microsoft.com/office/powerpoint/2010/main" val="3774477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A46FF40-3FA6-5347-A321-016D31154648}"/>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xmlns="" id="{2F0A23D8-1EA5-FF49-BA4F-D200CB080DD3}"/>
              </a:ext>
            </a:extLst>
          </p:cNvPr>
          <p:cNvPicPr>
            <a:picLocks noGrp="1" noChangeAspect="1"/>
          </p:cNvPicPr>
          <p:nvPr>
            <p:ph idx="1"/>
          </p:nvPr>
        </p:nvPicPr>
        <p:blipFill>
          <a:blip r:embed="rId2"/>
          <a:stretch>
            <a:fillRect/>
          </a:stretch>
        </p:blipFill>
        <p:spPr>
          <a:xfrm>
            <a:off x="1610561" y="1600200"/>
            <a:ext cx="5919702" cy="4343400"/>
          </a:xfrm>
          <a:prstGeom prst="rect">
            <a:avLst/>
          </a:prstGeom>
        </p:spPr>
      </p:pic>
    </p:spTree>
    <p:extLst>
      <p:ext uri="{BB962C8B-B14F-4D97-AF65-F5344CB8AC3E}">
        <p14:creationId xmlns:p14="http://schemas.microsoft.com/office/powerpoint/2010/main" val="2635906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49275" y="1651000"/>
            <a:ext cx="8042276" cy="4343400"/>
          </a:xfrm>
        </p:spPr>
        <p:txBody>
          <a:bodyPr>
            <a:noAutofit/>
          </a:bodyPr>
          <a:lstStyle/>
          <a:p>
            <a:r>
              <a:rPr lang="it-IT" dirty="0"/>
              <a:t>Raccomandazioni dell'OCSE (2005) per la scuola:</a:t>
            </a:r>
          </a:p>
          <a:p>
            <a:pPr marL="0" indent="0">
              <a:buNone/>
            </a:pPr>
            <a:r>
              <a:rPr lang="it-IT" dirty="0"/>
              <a:t> </a:t>
            </a:r>
          </a:p>
          <a:p>
            <a:pPr marL="0" indent="0">
              <a:buNone/>
            </a:pPr>
            <a:r>
              <a:rPr lang="it-IT" dirty="0"/>
              <a:t>Scuola = vettore di conoscenze e competenze di educazione finanziaria</a:t>
            </a:r>
          </a:p>
          <a:p>
            <a:r>
              <a:rPr lang="it-IT" dirty="0"/>
              <a:t>Ampiezza ed eterogeneità dell’utenza raggiunta</a:t>
            </a:r>
          </a:p>
          <a:p>
            <a:r>
              <a:rPr lang="it-IT" dirty="0"/>
              <a:t>Preparazione dei consumatori di domani a scelte consapevoli che impattano sul proprio benessere economico</a:t>
            </a:r>
          </a:p>
          <a:p>
            <a:endParaRPr lang="it-IT" dirty="0"/>
          </a:p>
          <a:p>
            <a:r>
              <a:rPr lang="it-IT" b="1" dirty="0"/>
              <a:t> </a:t>
            </a:r>
            <a:endParaRPr lang="it-IT" dirty="0"/>
          </a:p>
        </p:txBody>
      </p:sp>
    </p:spTree>
    <p:extLst>
      <p:ext uri="{BB962C8B-B14F-4D97-AF65-F5344CB8AC3E}">
        <p14:creationId xmlns:p14="http://schemas.microsoft.com/office/powerpoint/2010/main" val="178116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64C8C6A-62ED-5048-A442-1D444F31AECA}"/>
              </a:ext>
            </a:extLst>
          </p:cNvPr>
          <p:cNvSpPr>
            <a:spLocks noGrp="1"/>
          </p:cNvSpPr>
          <p:nvPr>
            <p:ph type="title"/>
          </p:nvPr>
        </p:nvSpPr>
        <p:spPr/>
        <p:txBody>
          <a:bodyPr/>
          <a:lstStyle/>
          <a:p>
            <a:r>
              <a:rPr lang="en-US" dirty="0"/>
              <a:t>Come </a:t>
            </a:r>
            <a:r>
              <a:rPr lang="en-US" dirty="0" err="1"/>
              <a:t>si</a:t>
            </a:r>
            <a:r>
              <a:rPr lang="en-US" dirty="0"/>
              <a:t> </a:t>
            </a:r>
            <a:r>
              <a:rPr lang="en-US" dirty="0" err="1"/>
              <a:t>costruisce</a:t>
            </a:r>
            <a:r>
              <a:rPr lang="en-US" dirty="0"/>
              <a:t> la </a:t>
            </a:r>
            <a:r>
              <a:rPr lang="en-US" dirty="0" err="1"/>
              <a:t>funzione</a:t>
            </a:r>
            <a:r>
              <a:rPr lang="en-US" dirty="0"/>
              <a:t> di </a:t>
            </a:r>
            <a:r>
              <a:rPr lang="en-US" dirty="0" err="1"/>
              <a:t>utilità</a:t>
            </a:r>
            <a:r>
              <a:rPr lang="en-US" dirty="0"/>
              <a:t>?</a:t>
            </a:r>
            <a:endParaRPr lang="it-IT" dirty="0"/>
          </a:p>
        </p:txBody>
      </p:sp>
      <p:sp>
        <p:nvSpPr>
          <p:cNvPr id="3" name="Segnaposto contenuto 2">
            <a:extLst>
              <a:ext uri="{FF2B5EF4-FFF2-40B4-BE49-F238E27FC236}">
                <a16:creationId xmlns:a16="http://schemas.microsoft.com/office/drawing/2014/main" xmlns="" id="{E5897E55-886B-E543-8DBB-58575E94218C}"/>
              </a:ext>
            </a:extLst>
          </p:cNvPr>
          <p:cNvSpPr>
            <a:spLocks noGrp="1"/>
          </p:cNvSpPr>
          <p:nvPr>
            <p:ph idx="1"/>
          </p:nvPr>
        </p:nvSpPr>
        <p:spPr/>
        <p:txBody>
          <a:bodyPr/>
          <a:lstStyle/>
          <a:p>
            <a:pPr marL="0" indent="0">
              <a:buNone/>
            </a:pPr>
            <a:r>
              <a:rPr lang="en-US" dirty="0" err="1"/>
              <a:t>Avversione</a:t>
            </a:r>
            <a:r>
              <a:rPr lang="en-US" dirty="0"/>
              <a:t> al </a:t>
            </a:r>
            <a:r>
              <a:rPr lang="en-US" dirty="0" err="1"/>
              <a:t>rischio</a:t>
            </a:r>
            <a:r>
              <a:rPr lang="en-US" dirty="0"/>
              <a:t>:</a:t>
            </a:r>
          </a:p>
          <a:p>
            <a:pPr marL="0" indent="0">
              <a:buNone/>
            </a:pPr>
            <a:r>
              <a:rPr lang="en-US" dirty="0"/>
              <a:t>x= </a:t>
            </a:r>
            <a:r>
              <a:rPr lang="en-US" dirty="0" err="1"/>
              <a:t>ricchezza</a:t>
            </a:r>
            <a:r>
              <a:rPr lang="en-US" dirty="0"/>
              <a:t> di </a:t>
            </a:r>
            <a:r>
              <a:rPr lang="en-US" dirty="0" err="1"/>
              <a:t>partenza</a:t>
            </a:r>
            <a:endParaRPr lang="en-US" dirty="0"/>
          </a:p>
          <a:p>
            <a:pPr marL="0" indent="0">
              <a:buNone/>
            </a:pPr>
            <a:r>
              <a:rPr lang="en-US" dirty="0"/>
              <a:t> X= Guadagno </a:t>
            </a:r>
            <a:r>
              <a:rPr lang="en-US" dirty="0" err="1"/>
              <a:t>aleatorio</a:t>
            </a:r>
            <a:endParaRPr lang="en-US" dirty="0"/>
          </a:p>
          <a:p>
            <a:pPr marL="0" indent="0">
              <a:buNone/>
            </a:pPr>
            <a:endParaRPr lang="en-US" dirty="0"/>
          </a:p>
          <a:p>
            <a:pPr marL="0" indent="0">
              <a:buNone/>
            </a:pPr>
            <a:endParaRPr lang="en-US" dirty="0"/>
          </a:p>
          <a:p>
            <a:endParaRPr lang="it-IT" dirty="0"/>
          </a:p>
        </p:txBody>
      </p:sp>
      <p:graphicFrame>
        <p:nvGraphicFramePr>
          <p:cNvPr id="4" name="Tabella 3">
            <a:extLst>
              <a:ext uri="{FF2B5EF4-FFF2-40B4-BE49-F238E27FC236}">
                <a16:creationId xmlns:a16="http://schemas.microsoft.com/office/drawing/2014/main" xmlns="" id="{CA5D493F-8DF1-5842-B117-EBAC71D159EF}"/>
              </a:ext>
            </a:extLst>
          </p:cNvPr>
          <p:cNvGraphicFramePr>
            <a:graphicFrameLocks noGrp="1"/>
          </p:cNvGraphicFramePr>
          <p:nvPr>
            <p:extLst>
              <p:ext uri="{D42A27DB-BD31-4B8C-83A1-F6EECF244321}">
                <p14:modId xmlns:p14="http://schemas.microsoft.com/office/powerpoint/2010/main" val="645386103"/>
              </p:ext>
            </p:extLst>
          </p:nvPr>
        </p:nvGraphicFramePr>
        <p:xfrm>
          <a:off x="727694" y="3438169"/>
          <a:ext cx="3966968" cy="2068550"/>
        </p:xfrm>
        <a:graphic>
          <a:graphicData uri="http://schemas.openxmlformats.org/drawingml/2006/table">
            <a:tbl>
              <a:tblPr firstRow="1" bandRow="1">
                <a:tableStyleId>{5C22544A-7EE6-4342-B048-85BDC9FD1C3A}</a:tableStyleId>
              </a:tblPr>
              <a:tblGrid>
                <a:gridCol w="708996">
                  <a:extLst>
                    <a:ext uri="{9D8B030D-6E8A-4147-A177-3AD203B41FA5}">
                      <a16:colId xmlns:a16="http://schemas.microsoft.com/office/drawing/2014/main" xmlns="" val="1665782908"/>
                    </a:ext>
                  </a:extLst>
                </a:gridCol>
                <a:gridCol w="740584">
                  <a:extLst>
                    <a:ext uri="{9D8B030D-6E8A-4147-A177-3AD203B41FA5}">
                      <a16:colId xmlns:a16="http://schemas.microsoft.com/office/drawing/2014/main" xmlns="" val="4265485109"/>
                    </a:ext>
                  </a:extLst>
                </a:gridCol>
                <a:gridCol w="740584">
                  <a:extLst>
                    <a:ext uri="{9D8B030D-6E8A-4147-A177-3AD203B41FA5}">
                      <a16:colId xmlns:a16="http://schemas.microsoft.com/office/drawing/2014/main" xmlns="" val="3265036043"/>
                    </a:ext>
                  </a:extLst>
                </a:gridCol>
                <a:gridCol w="913374">
                  <a:extLst>
                    <a:ext uri="{9D8B030D-6E8A-4147-A177-3AD203B41FA5}">
                      <a16:colId xmlns:a16="http://schemas.microsoft.com/office/drawing/2014/main" xmlns="" val="319848027"/>
                    </a:ext>
                  </a:extLst>
                </a:gridCol>
                <a:gridCol w="863430">
                  <a:extLst>
                    <a:ext uri="{9D8B030D-6E8A-4147-A177-3AD203B41FA5}">
                      <a16:colId xmlns:a16="http://schemas.microsoft.com/office/drawing/2014/main" xmlns="" val="2912299259"/>
                    </a:ext>
                  </a:extLst>
                </a:gridCol>
              </a:tblGrid>
              <a:tr h="605511">
                <a:tc>
                  <a:txBody>
                    <a:bodyPr/>
                    <a:lstStyle/>
                    <a:p>
                      <a:r>
                        <a:rPr lang="it-IT" dirty="0"/>
                        <a:t>X</a:t>
                      </a:r>
                    </a:p>
                  </a:txBody>
                  <a:tcPr/>
                </a:tc>
                <a:tc>
                  <a:txBody>
                    <a:bodyPr/>
                    <a:lstStyle/>
                    <a:p>
                      <a:endParaRPr lang="it-IT" dirty="0"/>
                    </a:p>
                  </a:txBody>
                  <a:tcPr/>
                </a:tc>
                <a:tc>
                  <a:txBody>
                    <a:bodyPr/>
                    <a:lstStyle/>
                    <a:p>
                      <a:endParaRPr lang="it-IT" dirty="0"/>
                    </a:p>
                  </a:txBody>
                  <a:tcPr/>
                </a:tc>
                <a:tc>
                  <a:txBody>
                    <a:bodyPr/>
                    <a:lstStyle/>
                    <a:p>
                      <a:r>
                        <a:rPr lang="it-IT" dirty="0"/>
                        <a:t>U(X)</a:t>
                      </a:r>
                    </a:p>
                  </a:txBody>
                  <a:tcPr/>
                </a:tc>
                <a:tc>
                  <a:txBody>
                    <a:bodyPr/>
                    <a:lstStyle/>
                    <a:p>
                      <a:endParaRPr lang="it-IT" dirty="0"/>
                    </a:p>
                  </a:txBody>
                  <a:tcPr/>
                </a:tc>
                <a:extLst>
                  <a:ext uri="{0D108BD9-81ED-4DB2-BD59-A6C34878D82A}">
                    <a16:rowId xmlns:a16="http://schemas.microsoft.com/office/drawing/2014/main" xmlns="" val="377557797"/>
                  </a:ext>
                </a:extLst>
              </a:tr>
              <a:tr h="590081">
                <a:tc>
                  <a:txBody>
                    <a:bodyPr/>
                    <a:lstStyle/>
                    <a:p>
                      <a:r>
                        <a:rPr lang="it-IT" baseline="-25000" dirty="0"/>
                        <a:t>X-X 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aseline="-25000" dirty="0"/>
                        <a:t>X+X 0</a:t>
                      </a:r>
                    </a:p>
                    <a:p>
                      <a:endParaRPr lang="it-IT" dirty="0"/>
                    </a:p>
                  </a:txBody>
                  <a:tcPr/>
                </a:tc>
                <a:tc>
                  <a:txBody>
                    <a:bodyPr/>
                    <a:lstStyle/>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u(</a:t>
                      </a:r>
                      <a:r>
                        <a:rPr lang="it-IT" baseline="-25000" dirty="0"/>
                        <a:t>X-X 0</a:t>
                      </a:r>
                      <a:r>
                        <a:rPr lang="it-IT"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u(</a:t>
                      </a:r>
                      <a:r>
                        <a:rPr lang="it-IT" baseline="-25000" dirty="0"/>
                        <a:t>X-X 0</a:t>
                      </a:r>
                      <a:r>
                        <a:rPr lang="it-IT" dirty="0"/>
                        <a:t>)</a:t>
                      </a:r>
                    </a:p>
                    <a:p>
                      <a:endParaRPr lang="it-IT" dirty="0"/>
                    </a:p>
                  </a:txBody>
                  <a:tcPr/>
                </a:tc>
                <a:extLst>
                  <a:ext uri="{0D108BD9-81ED-4DB2-BD59-A6C34878D82A}">
                    <a16:rowId xmlns:a16="http://schemas.microsoft.com/office/drawing/2014/main" xmlns="" val="3205096036"/>
                  </a:ext>
                </a:extLst>
              </a:tr>
              <a:tr h="506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aseline="-25000" dirty="0"/>
                        <a:t>1/2</a:t>
                      </a:r>
                    </a:p>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aseline="-25000" dirty="0"/>
                        <a:t>1/2</a:t>
                      </a:r>
                    </a:p>
                    <a:p>
                      <a:endParaRPr lang="it-IT" dirty="0"/>
                    </a:p>
                  </a:txBody>
                  <a:tcPr/>
                </a:tc>
                <a:tc>
                  <a:txBody>
                    <a:bodyPr/>
                    <a:lstStyle/>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aseline="-25000" dirty="0"/>
                        <a:t>1/2</a:t>
                      </a:r>
                    </a:p>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aseline="-25000" dirty="0"/>
                        <a:t>1/2</a:t>
                      </a:r>
                    </a:p>
                  </a:txBody>
                  <a:tcPr/>
                </a:tc>
                <a:extLst>
                  <a:ext uri="{0D108BD9-81ED-4DB2-BD59-A6C34878D82A}">
                    <a16:rowId xmlns:a16="http://schemas.microsoft.com/office/drawing/2014/main" xmlns="" val="1545077019"/>
                  </a:ext>
                </a:extLst>
              </a:tr>
            </a:tbl>
          </a:graphicData>
        </a:graphic>
      </p:graphicFrame>
      <p:pic>
        <p:nvPicPr>
          <p:cNvPr id="5" name="Immagine 4">
            <a:extLst>
              <a:ext uri="{FF2B5EF4-FFF2-40B4-BE49-F238E27FC236}">
                <a16:creationId xmlns:a16="http://schemas.microsoft.com/office/drawing/2014/main" xmlns="" id="{E15D7BD5-C454-C649-9355-C2CDD6244DEC}"/>
              </a:ext>
            </a:extLst>
          </p:cNvPr>
          <p:cNvPicPr>
            <a:picLocks noChangeAspect="1"/>
          </p:cNvPicPr>
          <p:nvPr/>
        </p:nvPicPr>
        <p:blipFill>
          <a:blip r:embed="rId2"/>
          <a:stretch>
            <a:fillRect/>
          </a:stretch>
        </p:blipFill>
        <p:spPr>
          <a:xfrm>
            <a:off x="2230385" y="4038147"/>
            <a:ext cx="634735" cy="594273"/>
          </a:xfrm>
          <a:prstGeom prst="rect">
            <a:avLst/>
          </a:prstGeom>
        </p:spPr>
      </p:pic>
    </p:spTree>
    <p:extLst>
      <p:ext uri="{BB962C8B-B14F-4D97-AF65-F5344CB8AC3E}">
        <p14:creationId xmlns:p14="http://schemas.microsoft.com/office/powerpoint/2010/main" val="2099702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ABCB114-75B0-084F-AA59-0DA54713EEF2}"/>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xmlns="" id="{C7EB3817-2755-2047-9DD6-75E9185838C5}"/>
              </a:ext>
            </a:extLst>
          </p:cNvPr>
          <p:cNvSpPr>
            <a:spLocks noGrp="1"/>
          </p:cNvSpPr>
          <p:nvPr>
            <p:ph idx="1"/>
          </p:nvPr>
        </p:nvSpPr>
        <p:spPr>
          <a:xfrm>
            <a:off x="549275" y="2649070"/>
            <a:ext cx="8042276" cy="3594939"/>
          </a:xfrm>
        </p:spPr>
        <p:txBody>
          <a:bodyPr/>
          <a:lstStyle/>
          <a:p>
            <a:pPr marL="0" indent="0">
              <a:buNone/>
            </a:pPr>
            <a:endParaRPr lang="it-IT" dirty="0"/>
          </a:p>
          <a:p>
            <a:pPr marL="0" indent="0">
              <a:buNone/>
            </a:pPr>
            <a:r>
              <a:rPr lang="it-IT" dirty="0"/>
              <a:t>Equivale a preferire l’importo iniziale certo x e non intraprendere un’operazione incerta</a:t>
            </a:r>
          </a:p>
          <a:p>
            <a:pPr marL="0" indent="0">
              <a:buNone/>
            </a:pPr>
            <a:endParaRPr lang="it-IT" dirty="0"/>
          </a:p>
        </p:txBody>
      </p:sp>
      <p:pic>
        <p:nvPicPr>
          <p:cNvPr id="4" name="Picture 4">
            <a:extLst>
              <a:ext uri="{FF2B5EF4-FFF2-40B4-BE49-F238E27FC236}">
                <a16:creationId xmlns:a16="http://schemas.microsoft.com/office/drawing/2014/main" xmlns="" id="{714C6E97-F079-2E40-868D-C6B8AAF23B13}"/>
              </a:ext>
            </a:extLst>
          </p:cNvPr>
          <p:cNvPicPr>
            <a:picLocks noChangeAspect="1"/>
          </p:cNvPicPr>
          <p:nvPr/>
        </p:nvPicPr>
        <p:blipFill>
          <a:blip r:embed="rId2"/>
          <a:stretch>
            <a:fillRect/>
          </a:stretch>
        </p:blipFill>
        <p:spPr>
          <a:xfrm>
            <a:off x="549276" y="1600201"/>
            <a:ext cx="4466478" cy="681499"/>
          </a:xfrm>
          <a:prstGeom prst="rect">
            <a:avLst/>
          </a:prstGeom>
        </p:spPr>
      </p:pic>
    </p:spTree>
    <p:extLst>
      <p:ext uri="{BB962C8B-B14F-4D97-AF65-F5344CB8AC3E}">
        <p14:creationId xmlns:p14="http://schemas.microsoft.com/office/powerpoint/2010/main" val="3472868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Utilità</a:t>
            </a:r>
            <a:r>
              <a:rPr lang="en-US" dirty="0"/>
              <a:t> </a:t>
            </a:r>
            <a:r>
              <a:rPr lang="en-US" dirty="0" err="1"/>
              <a:t>logaritmica</a:t>
            </a:r>
            <a:endParaRPr lang="en-US" dirty="0"/>
          </a:p>
        </p:txBody>
      </p:sp>
      <p:pic>
        <p:nvPicPr>
          <p:cNvPr id="6" name="Content Placeholder 5"/>
          <p:cNvPicPr>
            <a:picLocks noGrp="1" noChangeAspect="1"/>
          </p:cNvPicPr>
          <p:nvPr>
            <p:ph idx="1"/>
          </p:nvPr>
        </p:nvPicPr>
        <p:blipFill rotWithShape="1">
          <a:blip r:embed="rId2"/>
          <a:srcRect l="6727" t="-2817" r="19287" b="6367"/>
          <a:stretch/>
        </p:blipFill>
        <p:spPr>
          <a:xfrm>
            <a:off x="549275" y="1543725"/>
            <a:ext cx="4717883" cy="3442696"/>
          </a:xfrm>
        </p:spPr>
      </p:pic>
    </p:spTree>
    <p:extLst>
      <p:ext uri="{BB962C8B-B14F-4D97-AF65-F5344CB8AC3E}">
        <p14:creationId xmlns:p14="http://schemas.microsoft.com/office/powerpoint/2010/main" val="1942678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it-IT" dirty="0"/>
              <a:t>l’incremento di utilità </a:t>
            </a:r>
            <a:r>
              <a:rPr lang="it-IT" dirty="0" err="1"/>
              <a:t>é</a:t>
            </a:r>
            <a:r>
              <a:rPr lang="it-IT" dirty="0"/>
              <a:t> direttamente proporzionale all’incremento di capitale e inversamente proporzionale al capitale posseduto </a:t>
            </a:r>
          </a:p>
          <a:p>
            <a:pPr marL="0" indent="0" algn="just">
              <a:buNone/>
            </a:pPr>
            <a:endParaRPr lang="it-IT" dirty="0"/>
          </a:p>
          <a:p>
            <a:pPr marL="0" indent="0" algn="just">
              <a:buNone/>
            </a:pPr>
            <a:endParaRPr lang="it-IT" dirty="0"/>
          </a:p>
          <a:p>
            <a:pPr marL="0" indent="0" algn="just">
              <a:buNone/>
            </a:pPr>
            <a:endParaRPr lang="it-IT" dirty="0"/>
          </a:p>
          <a:p>
            <a:pPr marL="0" indent="0" algn="just">
              <a:buNone/>
            </a:pPr>
            <a:endParaRPr lang="it-IT" dirty="0"/>
          </a:p>
          <a:p>
            <a:pPr marL="0" indent="0" algn="just">
              <a:buNone/>
            </a:pPr>
            <a:endParaRPr lang="it-IT" dirty="0"/>
          </a:p>
          <a:p>
            <a:pPr marL="0" indent="0" algn="just">
              <a:buNone/>
            </a:pPr>
            <a:endParaRPr lang="it-IT" dirty="0"/>
          </a:p>
          <a:p>
            <a:pPr marL="0" indent="0" algn="just">
              <a:buNone/>
            </a:pPr>
            <a:endParaRPr lang="it-IT" dirty="0"/>
          </a:p>
          <a:p>
            <a:endParaRPr lang="en-US" dirty="0"/>
          </a:p>
        </p:txBody>
      </p:sp>
      <p:pic>
        <p:nvPicPr>
          <p:cNvPr id="4" name="Picture 3"/>
          <p:cNvPicPr>
            <a:picLocks noChangeAspect="1"/>
          </p:cNvPicPr>
          <p:nvPr/>
        </p:nvPicPr>
        <p:blipFill>
          <a:blip r:embed="rId2"/>
          <a:stretch>
            <a:fillRect/>
          </a:stretch>
        </p:blipFill>
        <p:spPr>
          <a:xfrm>
            <a:off x="3200400" y="3098800"/>
            <a:ext cx="2730500" cy="660400"/>
          </a:xfrm>
          <a:prstGeom prst="rect">
            <a:avLst/>
          </a:prstGeom>
        </p:spPr>
      </p:pic>
      <p:pic>
        <p:nvPicPr>
          <p:cNvPr id="6" name="Picture 5"/>
          <p:cNvPicPr>
            <a:picLocks noChangeAspect="1"/>
          </p:cNvPicPr>
          <p:nvPr/>
        </p:nvPicPr>
        <p:blipFill>
          <a:blip r:embed="rId3"/>
          <a:stretch>
            <a:fillRect/>
          </a:stretch>
        </p:blipFill>
        <p:spPr>
          <a:xfrm>
            <a:off x="3200400" y="4159584"/>
            <a:ext cx="2438400" cy="825500"/>
          </a:xfrm>
          <a:prstGeom prst="rect">
            <a:avLst/>
          </a:prstGeom>
        </p:spPr>
      </p:pic>
    </p:spTree>
    <p:extLst>
      <p:ext uri="{BB962C8B-B14F-4D97-AF65-F5344CB8AC3E}">
        <p14:creationId xmlns:p14="http://schemas.microsoft.com/office/powerpoint/2010/main" val="2108782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3EA9BDF-F509-0B4F-BAE1-79CF4CB2649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FBAC82DF-C677-9744-A6B8-7F1C55294158}"/>
              </a:ext>
            </a:extLst>
          </p:cNvPr>
          <p:cNvSpPr>
            <a:spLocks noGrp="1"/>
          </p:cNvSpPr>
          <p:nvPr>
            <p:ph idx="1"/>
          </p:nvPr>
        </p:nvSpPr>
        <p:spPr/>
        <p:txBody>
          <a:bodyPr/>
          <a:lstStyle/>
          <a:p>
            <a:pPr marL="0" indent="0">
              <a:buNone/>
            </a:pPr>
            <a:r>
              <a:rPr lang="it-IT" dirty="0"/>
              <a:t>u(x)=7ln x +2</a:t>
            </a:r>
          </a:p>
          <a:p>
            <a:pPr marL="0" indent="0">
              <a:buNone/>
            </a:pPr>
            <a:endParaRPr lang="it-IT" dirty="0"/>
          </a:p>
          <a:p>
            <a:pPr marL="0" indent="0">
              <a:buNone/>
            </a:pPr>
            <a:endParaRPr lang="it-IT" dirty="0"/>
          </a:p>
        </p:txBody>
      </p:sp>
      <p:pic>
        <p:nvPicPr>
          <p:cNvPr id="4" name="Picture 3"/>
          <p:cNvPicPr>
            <a:picLocks noChangeAspect="1"/>
          </p:cNvPicPr>
          <p:nvPr/>
        </p:nvPicPr>
        <p:blipFill>
          <a:blip r:embed="rId2"/>
          <a:stretch>
            <a:fillRect/>
          </a:stretch>
        </p:blipFill>
        <p:spPr>
          <a:xfrm>
            <a:off x="549275" y="2526632"/>
            <a:ext cx="5947059" cy="2513263"/>
          </a:xfrm>
          <a:prstGeom prst="rect">
            <a:avLst/>
          </a:prstGeom>
        </p:spPr>
      </p:pic>
    </p:spTree>
    <p:extLst>
      <p:ext uri="{BB962C8B-B14F-4D97-AF65-F5344CB8AC3E}">
        <p14:creationId xmlns:p14="http://schemas.microsoft.com/office/powerpoint/2010/main" val="3280550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Y≻X</a:t>
            </a:r>
            <a:r>
              <a:rPr lang="it-IT"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endPar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4" name="Content Placeholder 3"/>
          <p:cNvPicPr>
            <a:picLocks noGrp="1" noChangeAspect="1"/>
          </p:cNvPicPr>
          <p:nvPr>
            <p:ph idx="1"/>
          </p:nvPr>
        </p:nvPicPr>
        <p:blipFill>
          <a:blip r:embed="rId2"/>
          <a:srcRect l="55" r="55"/>
          <a:stretch>
            <a:fillRect/>
          </a:stretch>
        </p:blipFill>
        <p:spPr/>
      </p:pic>
    </p:spTree>
    <p:extLst>
      <p:ext uri="{BB962C8B-B14F-4D97-AF65-F5344CB8AC3E}">
        <p14:creationId xmlns:p14="http://schemas.microsoft.com/office/powerpoint/2010/main" val="3978854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2400" dirty="0"/>
              <a:t>Utilità attesa come funzione di rischio e rendimento</a:t>
            </a:r>
            <a:r>
              <a:rPr lang="it-IT" dirty="0"/>
              <a:t/>
            </a:r>
            <a:br>
              <a:rPr lang="it-IT" dirty="0"/>
            </a:br>
            <a:endParaRPr lang="en-US" dirty="0"/>
          </a:p>
        </p:txBody>
      </p:sp>
      <p:sp>
        <p:nvSpPr>
          <p:cNvPr id="3" name="Content Placeholder 2"/>
          <p:cNvSpPr>
            <a:spLocks noGrp="1"/>
          </p:cNvSpPr>
          <p:nvPr>
            <p:ph idx="1"/>
          </p:nvPr>
        </p:nvSpPr>
        <p:spPr/>
        <p:txBody>
          <a:bodyPr>
            <a:normAutofit/>
          </a:bodyPr>
          <a:lstStyle/>
          <a:p>
            <a:pPr marL="0" indent="0" algn="just">
              <a:buNone/>
            </a:pPr>
            <a:r>
              <a:rPr lang="it-IT" dirty="0"/>
              <a:t>Rappresentiamo la rischiosità e la speranza matematica in un piano cartesiano, secondo il metodo dell’</a:t>
            </a:r>
            <a:r>
              <a:rPr lang="it-IT" i="1" dirty="0"/>
              <a:t>analisi rischio (</a:t>
            </a:r>
            <a:r>
              <a:rPr lang="en-US" i="1" dirty="0" err="1"/>
              <a:t>σ</a:t>
            </a:r>
            <a:r>
              <a:rPr lang="it-IT" dirty="0"/>
              <a:t> )</a:t>
            </a:r>
            <a:r>
              <a:rPr lang="it-IT" i="1" dirty="0"/>
              <a:t> – rendimento (E)</a:t>
            </a:r>
          </a:p>
          <a:p>
            <a:pPr marL="0" indent="0" algn="just">
              <a:buNone/>
            </a:pPr>
            <a:r>
              <a:rPr lang="it-IT" dirty="0"/>
              <a:t>Ogni posizione finanziaria sarà caratterizzata da un valore della media E e da un valore della rischiosità </a:t>
            </a:r>
            <a:r>
              <a:rPr lang="en-US" i="1" dirty="0" err="1"/>
              <a:t>σ</a:t>
            </a:r>
            <a:r>
              <a:rPr lang="it-IT" dirty="0"/>
              <a:t> sarà quindi rappresentata da un punto nel piano (</a:t>
            </a:r>
            <a:r>
              <a:rPr lang="en-US" i="1" dirty="0" err="1"/>
              <a:t>σ</a:t>
            </a:r>
            <a:r>
              <a:rPr lang="it-IT" dirty="0"/>
              <a:t> ,E)</a:t>
            </a:r>
          </a:p>
          <a:p>
            <a:pPr marL="0" indent="0">
              <a:buNone/>
            </a:pPr>
            <a:r>
              <a:rPr lang="it-IT" dirty="0"/>
              <a:t>L’utilità attesa si può scrivere come funzione di </a:t>
            </a:r>
            <a:r>
              <a:rPr lang="en-US" i="1" dirty="0" err="1"/>
              <a:t>σ</a:t>
            </a:r>
            <a:r>
              <a:rPr lang="it-IT" dirty="0"/>
              <a:t> e E</a:t>
            </a:r>
          </a:p>
          <a:p>
            <a:pPr marL="0" indent="0">
              <a:buNone/>
            </a:pPr>
            <a:r>
              <a:rPr lang="en-US" dirty="0"/>
              <a:t>U</a:t>
            </a:r>
            <a:r>
              <a:rPr lang="it-IT" dirty="0"/>
              <a:t>=u(</a:t>
            </a:r>
            <a:r>
              <a:rPr lang="en-US" i="1" dirty="0" err="1"/>
              <a:t>σ</a:t>
            </a:r>
            <a:r>
              <a:rPr lang="it-IT" dirty="0"/>
              <a:t> ,E) e dunque </a:t>
            </a:r>
          </a:p>
          <a:p>
            <a:pPr marL="0" indent="0">
              <a:buNone/>
            </a:pPr>
            <a:endParaRPr lang="en-US" dirty="0"/>
          </a:p>
        </p:txBody>
      </p:sp>
      <p:pic>
        <p:nvPicPr>
          <p:cNvPr id="4" name="Picture 3"/>
          <p:cNvPicPr>
            <a:picLocks noChangeAspect="1"/>
          </p:cNvPicPr>
          <p:nvPr/>
        </p:nvPicPr>
        <p:blipFill>
          <a:blip r:embed="rId2"/>
          <a:stretch>
            <a:fillRect/>
          </a:stretch>
        </p:blipFill>
        <p:spPr>
          <a:xfrm>
            <a:off x="3736474" y="5133473"/>
            <a:ext cx="3509210" cy="1161912"/>
          </a:xfrm>
          <a:prstGeom prst="rect">
            <a:avLst/>
          </a:prstGeom>
        </p:spPr>
      </p:pic>
    </p:spTree>
    <p:extLst>
      <p:ext uri="{BB962C8B-B14F-4D97-AF65-F5344CB8AC3E}">
        <p14:creationId xmlns:p14="http://schemas.microsoft.com/office/powerpoint/2010/main" val="104654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err="1"/>
              <a:t>Esempio</a:t>
            </a:r>
            <a:r>
              <a:rPr lang="en-US" dirty="0"/>
              <a:t>: </a:t>
            </a:r>
            <a:r>
              <a:rPr lang="en-US" dirty="0" err="1"/>
              <a:t>Gli</a:t>
            </a:r>
            <a:r>
              <a:rPr lang="en-US" dirty="0"/>
              <a:t> </a:t>
            </a:r>
            <a:r>
              <a:rPr lang="en-US" dirty="0" err="1"/>
              <a:t>investimenti</a:t>
            </a:r>
            <a:r>
              <a:rPr lang="en-US" dirty="0"/>
              <a:t> </a:t>
            </a:r>
            <a:r>
              <a:rPr lang="en-US" dirty="0" err="1"/>
              <a:t>selezionati</a:t>
            </a:r>
            <a:r>
              <a:rPr lang="en-US" dirty="0"/>
              <a:t> in base al </a:t>
            </a:r>
            <a:r>
              <a:rPr lang="en-US" dirty="0" err="1"/>
              <a:t>criterio</a:t>
            </a:r>
            <a:r>
              <a:rPr lang="en-US" dirty="0"/>
              <a:t> M-V </a:t>
            </a:r>
            <a:r>
              <a:rPr lang="en-US" dirty="0" err="1"/>
              <a:t>sono</a:t>
            </a:r>
            <a:r>
              <a:rPr lang="en-US" dirty="0"/>
              <a:t> </a:t>
            </a:r>
            <a:r>
              <a:rPr lang="en-US" dirty="0" err="1"/>
              <a:t>caratterizzati</a:t>
            </a:r>
            <a:r>
              <a:rPr lang="en-US" dirty="0"/>
              <a:t> </a:t>
            </a:r>
            <a:r>
              <a:rPr lang="en-US" dirty="0" err="1"/>
              <a:t>dalla</a:t>
            </a:r>
            <a:r>
              <a:rPr lang="en-US" dirty="0"/>
              <a:t> </a:t>
            </a:r>
            <a:r>
              <a:rPr lang="en-US" dirty="0" err="1"/>
              <a:t>relazione</a:t>
            </a:r>
            <a:r>
              <a:rPr lang="en-US" dirty="0"/>
              <a:t> </a:t>
            </a:r>
          </a:p>
          <a:p>
            <a:endParaRPr lang="en-US" dirty="0"/>
          </a:p>
          <a:p>
            <a:pPr marL="0" indent="0">
              <a:buNone/>
            </a:pPr>
            <a:r>
              <a:rPr lang="en-US" dirty="0" err="1"/>
              <a:t>Cosa</a:t>
            </a:r>
            <a:r>
              <a:rPr lang="en-US" dirty="0"/>
              <a:t> </a:t>
            </a:r>
            <a:r>
              <a:rPr lang="en-US" dirty="0" err="1"/>
              <a:t>significa</a:t>
            </a:r>
            <a:r>
              <a:rPr lang="en-US" dirty="0"/>
              <a:t>? Non </a:t>
            </a:r>
            <a:r>
              <a:rPr lang="en-US" dirty="0" err="1"/>
              <a:t>riusciamo</a:t>
            </a:r>
            <a:r>
              <a:rPr lang="en-US" dirty="0"/>
              <a:t> a </a:t>
            </a:r>
            <a:r>
              <a:rPr lang="en-US" dirty="0" err="1"/>
              <a:t>selezionare</a:t>
            </a:r>
            <a:r>
              <a:rPr lang="en-US" dirty="0"/>
              <a:t> </a:t>
            </a:r>
            <a:r>
              <a:rPr lang="en-US" dirty="0" err="1"/>
              <a:t>ulteriormente</a:t>
            </a:r>
            <a:endParaRPr lang="en-US" dirty="0"/>
          </a:p>
          <a:p>
            <a:pPr lvl="2"/>
            <a:endParaRPr lang="en-US" dirty="0"/>
          </a:p>
          <a:p>
            <a:endParaRPr lang="en-US" dirty="0"/>
          </a:p>
        </p:txBody>
      </p:sp>
      <p:pic>
        <p:nvPicPr>
          <p:cNvPr id="4" name="Picture 3"/>
          <p:cNvPicPr>
            <a:picLocks noChangeAspect="1"/>
          </p:cNvPicPr>
          <p:nvPr/>
        </p:nvPicPr>
        <p:blipFill>
          <a:blip r:embed="rId2"/>
          <a:stretch>
            <a:fillRect/>
          </a:stretch>
        </p:blipFill>
        <p:spPr>
          <a:xfrm>
            <a:off x="3111500" y="2486526"/>
            <a:ext cx="2908300" cy="655053"/>
          </a:xfrm>
          <a:prstGeom prst="rect">
            <a:avLst/>
          </a:prstGeom>
        </p:spPr>
      </p:pic>
      <p:pic>
        <p:nvPicPr>
          <p:cNvPr id="5" name="Picture 4"/>
          <p:cNvPicPr>
            <a:picLocks noChangeAspect="1"/>
          </p:cNvPicPr>
          <p:nvPr/>
        </p:nvPicPr>
        <p:blipFill>
          <a:blip r:embed="rId3"/>
          <a:stretch>
            <a:fillRect/>
          </a:stretch>
        </p:blipFill>
        <p:spPr>
          <a:xfrm>
            <a:off x="3823368" y="3901581"/>
            <a:ext cx="4424948" cy="2635578"/>
          </a:xfrm>
          <a:prstGeom prst="rect">
            <a:avLst/>
          </a:prstGeom>
        </p:spPr>
      </p:pic>
    </p:spTree>
    <p:extLst>
      <p:ext uri="{BB962C8B-B14F-4D97-AF65-F5344CB8AC3E}">
        <p14:creationId xmlns:p14="http://schemas.microsoft.com/office/powerpoint/2010/main" val="2253694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Esempio</a:t>
            </a:r>
            <a:r>
              <a:rPr lang="en-US" dirty="0"/>
              <a:t>:</a:t>
            </a:r>
          </a:p>
        </p:txBody>
      </p:sp>
      <p:pic>
        <p:nvPicPr>
          <p:cNvPr id="4" name="Content Placeholder 3"/>
          <p:cNvPicPr>
            <a:picLocks noGrp="1" noChangeAspect="1"/>
          </p:cNvPicPr>
          <p:nvPr>
            <p:ph idx="1"/>
          </p:nvPr>
        </p:nvPicPr>
        <p:blipFill>
          <a:blip r:embed="rId2"/>
          <a:srcRect t="64" b="64"/>
          <a:stretch>
            <a:fillRect/>
          </a:stretch>
        </p:blipFill>
        <p:spPr/>
      </p:pic>
    </p:spTree>
    <p:extLst>
      <p:ext uri="{BB962C8B-B14F-4D97-AF65-F5344CB8AC3E}">
        <p14:creationId xmlns:p14="http://schemas.microsoft.com/office/powerpoint/2010/main" val="25804421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122" t="-2783"/>
          <a:stretch/>
        </p:blipFill>
        <p:spPr>
          <a:xfrm>
            <a:off x="987779" y="1622778"/>
            <a:ext cx="6279444" cy="4007556"/>
          </a:xfrm>
        </p:spPr>
      </p:pic>
    </p:spTree>
    <p:extLst>
      <p:ext uri="{BB962C8B-B14F-4D97-AF65-F5344CB8AC3E}">
        <p14:creationId xmlns:p14="http://schemas.microsoft.com/office/powerpoint/2010/main" val="4142374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it-IT" b="1" dirty="0"/>
              <a:t>Già dal 6 novembre 2007 il Ministero della Pubblica Istruzione e la Banca d'Italia siglarono il Memorandum d'intesa "per l'avvio di un progetto sperimentale di formazione in materia economica e finanziaria in alcune scuole campione".</a:t>
            </a:r>
            <a:endParaRPr lang="it-IT" dirty="0"/>
          </a:p>
          <a:p>
            <a:endParaRPr lang="en-US" dirty="0"/>
          </a:p>
        </p:txBody>
      </p:sp>
    </p:spTree>
    <p:extLst>
      <p:ext uri="{BB962C8B-B14F-4D97-AF65-F5344CB8AC3E}">
        <p14:creationId xmlns:p14="http://schemas.microsoft.com/office/powerpoint/2010/main" val="5242605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Esempio</a:t>
            </a:r>
            <a:r>
              <a:rPr lang="en-US" dirty="0"/>
              <a:t>:</a:t>
            </a:r>
          </a:p>
        </p:txBody>
      </p:sp>
      <p:pic>
        <p:nvPicPr>
          <p:cNvPr id="4" name="Content Placeholder 3"/>
          <p:cNvPicPr>
            <a:picLocks noGrp="1" noChangeAspect="1"/>
          </p:cNvPicPr>
          <p:nvPr>
            <p:ph idx="1"/>
          </p:nvPr>
        </p:nvPicPr>
        <p:blipFill rotWithShape="1">
          <a:blip r:embed="rId2"/>
          <a:srcRect l="-1515" t="-4063" r="-1"/>
          <a:stretch/>
        </p:blipFill>
        <p:spPr>
          <a:xfrm>
            <a:off x="549275" y="1586546"/>
            <a:ext cx="7765883" cy="4108115"/>
          </a:xfrm>
        </p:spPr>
      </p:pic>
    </p:spTree>
    <p:extLst>
      <p:ext uri="{BB962C8B-B14F-4D97-AF65-F5344CB8AC3E}">
        <p14:creationId xmlns:p14="http://schemas.microsoft.com/office/powerpoint/2010/main" val="1607091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rotWithShape="1">
          <a:blip r:embed="rId2"/>
          <a:srcRect t="-3433" b="-4867"/>
          <a:stretch/>
        </p:blipFill>
        <p:spPr/>
      </p:pic>
      <p:pic>
        <p:nvPicPr>
          <p:cNvPr id="3" name="Picture 2"/>
          <p:cNvPicPr>
            <a:picLocks noChangeAspect="1"/>
          </p:cNvPicPr>
          <p:nvPr/>
        </p:nvPicPr>
        <p:blipFill>
          <a:blip r:embed="rId3"/>
          <a:stretch>
            <a:fillRect/>
          </a:stretch>
        </p:blipFill>
        <p:spPr>
          <a:xfrm>
            <a:off x="778357" y="1407029"/>
            <a:ext cx="7556017" cy="2272069"/>
          </a:xfrm>
          <a:prstGeom prst="rect">
            <a:avLst/>
          </a:prstGeom>
        </p:spPr>
      </p:pic>
    </p:spTree>
    <p:extLst>
      <p:ext uri="{BB962C8B-B14F-4D97-AF65-F5344CB8AC3E}">
        <p14:creationId xmlns:p14="http://schemas.microsoft.com/office/powerpoint/2010/main" val="15303809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4400" b="4400"/>
          <a:stretch>
            <a:fillRect/>
          </a:stretch>
        </p:blipFill>
        <p:spPr/>
      </p:pic>
    </p:spTree>
    <p:extLst>
      <p:ext uri="{BB962C8B-B14F-4D97-AF65-F5344CB8AC3E}">
        <p14:creationId xmlns:p14="http://schemas.microsoft.com/office/powerpoint/2010/main" val="13507724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Qualche</a:t>
            </a:r>
            <a:r>
              <a:rPr lang="en-US" dirty="0"/>
              <a:t> </a:t>
            </a:r>
            <a:r>
              <a:rPr lang="en-US" dirty="0" err="1"/>
              <a:t>elemento</a:t>
            </a:r>
            <a:r>
              <a:rPr lang="en-US" dirty="0"/>
              <a:t> di </a:t>
            </a:r>
            <a:r>
              <a:rPr lang="en-US" dirty="0" err="1"/>
              <a:t>informatica</a:t>
            </a:r>
            <a:endParaRPr lang="en-US" dirty="0"/>
          </a:p>
        </p:txBody>
      </p:sp>
      <p:sp>
        <p:nvSpPr>
          <p:cNvPr id="3" name="Content Placeholder 2"/>
          <p:cNvSpPr>
            <a:spLocks noGrp="1"/>
          </p:cNvSpPr>
          <p:nvPr>
            <p:ph idx="1"/>
          </p:nvPr>
        </p:nvSpPr>
        <p:spPr/>
        <p:txBody>
          <a:bodyPr>
            <a:normAutofit/>
          </a:bodyPr>
          <a:lstStyle/>
          <a:p>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Come </a:t>
            </a:r>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procedere</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con </a:t>
            </a:r>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l’aiuto</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di </a:t>
            </a: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Excel</a:t>
            </a:r>
          </a:p>
          <a:p>
            <a:endParaRPr lang="en-US" dirty="0"/>
          </a:p>
          <a:p>
            <a:pPr marL="0" indent="0">
              <a:buNone/>
            </a:pPr>
            <a:r>
              <a:rPr lang="en-US" b="1" dirty="0" err="1" smtClean="0"/>
              <a:t>Riferimenti</a:t>
            </a:r>
            <a:r>
              <a:rPr lang="en-US" b="1" dirty="0" smtClean="0"/>
              <a:t>:</a:t>
            </a:r>
          </a:p>
          <a:p>
            <a:r>
              <a:rPr lang="en-US" dirty="0" smtClean="0"/>
              <a:t>S. </a:t>
            </a:r>
            <a:r>
              <a:rPr lang="en-US" dirty="0" err="1" smtClean="0"/>
              <a:t>Benninga</a:t>
            </a:r>
            <a:r>
              <a:rPr lang="en-US" dirty="0" smtClean="0"/>
              <a:t>: “</a:t>
            </a:r>
            <a:r>
              <a:rPr lang="en-US" dirty="0" err="1" smtClean="0"/>
              <a:t>Modelli</a:t>
            </a:r>
            <a:r>
              <a:rPr lang="en-US" dirty="0" smtClean="0"/>
              <a:t> </a:t>
            </a:r>
            <a:r>
              <a:rPr lang="en-US" dirty="0" err="1" smtClean="0"/>
              <a:t>finanziari</a:t>
            </a:r>
            <a:r>
              <a:rPr lang="en-US" dirty="0" smtClean="0"/>
              <a:t>. La </a:t>
            </a:r>
            <a:r>
              <a:rPr lang="en-US" dirty="0" err="1" smtClean="0"/>
              <a:t>Finanza</a:t>
            </a:r>
            <a:r>
              <a:rPr lang="en-US" dirty="0" smtClean="0"/>
              <a:t> con </a:t>
            </a:r>
            <a:r>
              <a:rPr lang="en-US" dirty="0" err="1" smtClean="0"/>
              <a:t>Excell</a:t>
            </a:r>
            <a:r>
              <a:rPr lang="en-US" dirty="0" smtClean="0"/>
              <a:t>”. McGraw-Hill (2010)</a:t>
            </a:r>
          </a:p>
          <a:p>
            <a:r>
              <a:rPr lang="en-US" dirty="0" smtClean="0"/>
              <a:t>M. </a:t>
            </a:r>
            <a:r>
              <a:rPr lang="en-US" dirty="0" err="1" smtClean="0"/>
              <a:t>Micocco</a:t>
            </a:r>
            <a:r>
              <a:rPr lang="en-US" dirty="0" smtClean="0"/>
              <a:t>, G. B. Masala: “</a:t>
            </a:r>
            <a:r>
              <a:rPr lang="en-US" dirty="0" err="1" smtClean="0"/>
              <a:t>Manuale</a:t>
            </a:r>
            <a:r>
              <a:rPr lang="en-US" dirty="0" smtClean="0"/>
              <a:t> di </a:t>
            </a:r>
            <a:r>
              <a:rPr lang="en-US" dirty="0" err="1" smtClean="0"/>
              <a:t>Matematica</a:t>
            </a:r>
            <a:r>
              <a:rPr lang="en-US" dirty="0" smtClean="0"/>
              <a:t> </a:t>
            </a:r>
            <a:r>
              <a:rPr lang="en-US" dirty="0" err="1" smtClean="0"/>
              <a:t>Finanziaria</a:t>
            </a:r>
            <a:r>
              <a:rPr lang="en-US" dirty="0" smtClean="0"/>
              <a:t>. </a:t>
            </a:r>
            <a:r>
              <a:rPr lang="en-US" dirty="0" err="1" smtClean="0"/>
              <a:t>Metodi</a:t>
            </a:r>
            <a:r>
              <a:rPr lang="en-US" dirty="0" smtClean="0"/>
              <a:t> e </a:t>
            </a:r>
            <a:r>
              <a:rPr lang="en-US" dirty="0" err="1" smtClean="0"/>
              <a:t>strumenti</a:t>
            </a:r>
            <a:r>
              <a:rPr lang="en-US" dirty="0" smtClean="0"/>
              <a:t> </a:t>
            </a:r>
            <a:r>
              <a:rPr lang="en-US" dirty="0" err="1" smtClean="0"/>
              <a:t>quantitativi</a:t>
            </a:r>
            <a:r>
              <a:rPr lang="en-US" dirty="0" smtClean="0"/>
              <a:t> per </a:t>
            </a:r>
            <a:r>
              <a:rPr lang="en-US" dirty="0" err="1" smtClean="0"/>
              <a:t>il</a:t>
            </a:r>
            <a:r>
              <a:rPr lang="en-US" dirty="0" smtClean="0"/>
              <a:t> risk management”. </a:t>
            </a:r>
            <a:r>
              <a:rPr lang="en-US" dirty="0" err="1" smtClean="0"/>
              <a:t>Carocci</a:t>
            </a:r>
            <a:r>
              <a:rPr lang="en-US" dirty="0" smtClean="0"/>
              <a:t> </a:t>
            </a:r>
            <a:r>
              <a:rPr lang="en-US" dirty="0" err="1" smtClean="0"/>
              <a:t>Editore</a:t>
            </a:r>
            <a:r>
              <a:rPr lang="en-US" dirty="0" smtClean="0"/>
              <a:t>(2012)</a:t>
            </a:r>
          </a:p>
          <a:p>
            <a:endParaRPr lang="en-US" dirty="0"/>
          </a:p>
        </p:txBody>
      </p:sp>
      <p:pic>
        <p:nvPicPr>
          <p:cNvPr id="4" name="Picture 3" descr="Unknow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28897">
            <a:off x="6783381" y="1096831"/>
            <a:ext cx="2259574" cy="2223708"/>
          </a:xfrm>
          <a:prstGeom prst="rect">
            <a:avLst/>
          </a:prstGeom>
        </p:spPr>
      </p:pic>
    </p:spTree>
    <p:extLst>
      <p:ext uri="{BB962C8B-B14F-4D97-AF65-F5344CB8AC3E}">
        <p14:creationId xmlns:p14="http://schemas.microsoft.com/office/powerpoint/2010/main" val="2270024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it-IT" b="1" dirty="0"/>
              <a:t>SCOPO: Introduzione diretta della materia nei curricoli della scuola, al fine di assicurare ai giovani adeguate competenze per effettuare scelte consapevoli in ambito economico-finanziario, “sia come cittadini, sia come utenti dei servizi finanziari”.</a:t>
            </a:r>
            <a:endParaRPr lang="it-IT" dirty="0"/>
          </a:p>
          <a:p>
            <a:pPr marL="0" indent="0">
              <a:buNone/>
            </a:pPr>
            <a:r>
              <a:rPr lang="it-IT" b="1" dirty="0"/>
              <a:t> </a:t>
            </a:r>
            <a:endParaRPr lang="it-IT" dirty="0"/>
          </a:p>
          <a:p>
            <a:r>
              <a:rPr lang="it-IT" b="1" dirty="0"/>
              <a:t>ARGOMENTI TRATTATI: La moneta e gli strumenti di pagamento alternativi al contante, la stabilità dei prezzi e il sistema finanziario; approfondimento su temi assicurativi in collaborazione con l'IVASS.</a:t>
            </a:r>
            <a:endParaRPr lang="it-IT" dirty="0"/>
          </a:p>
          <a:p>
            <a:endParaRPr lang="en-US" dirty="0"/>
          </a:p>
          <a:p>
            <a:endParaRPr lang="en-US" dirty="0"/>
          </a:p>
        </p:txBody>
      </p:sp>
    </p:spTree>
    <p:extLst>
      <p:ext uri="{BB962C8B-B14F-4D97-AF65-F5344CB8AC3E}">
        <p14:creationId xmlns:p14="http://schemas.microsoft.com/office/powerpoint/2010/main" val="3428856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it-IT" dirty="0"/>
              <a:t>INOLTRE: </a:t>
            </a:r>
            <a:r>
              <a:rPr lang="it-IT" u="sng" dirty="0"/>
              <a:t>Nell’ambito del programma di educazione finanziaria nelle scuole</a:t>
            </a:r>
            <a:r>
              <a:rPr lang="it-IT" dirty="0"/>
              <a:t> </a:t>
            </a:r>
          </a:p>
          <a:p>
            <a:endParaRPr lang="it-IT" dirty="0"/>
          </a:p>
          <a:p>
            <a:r>
              <a:rPr lang="it-IT" dirty="0"/>
              <a:t>Progetto avviato dalla Banca d'Italia d'intesa con il Ministero dell'Istruzione, dell'Università e della Ricerca</a:t>
            </a:r>
          </a:p>
          <a:p>
            <a:r>
              <a:rPr lang="it-IT" dirty="0"/>
              <a:t>Dal 2012 è stata realizzata la collana “I quaderni didattici della Banca d'Italia”</a:t>
            </a:r>
          </a:p>
        </p:txBody>
      </p:sp>
    </p:spTree>
    <p:extLst>
      <p:ext uri="{BB962C8B-B14F-4D97-AF65-F5344CB8AC3E}">
        <p14:creationId xmlns:p14="http://schemas.microsoft.com/office/powerpoint/2010/main" val="342298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indent="0">
              <a:buNone/>
            </a:pPr>
            <a:r>
              <a:rPr lang="it-IT" dirty="0"/>
              <a:t>Ultime pubblicazioni:</a:t>
            </a:r>
            <a:endParaRPr lang="it-IT" b="1" dirty="0"/>
          </a:p>
          <a:p>
            <a:pPr lvl="0"/>
            <a:r>
              <a:rPr lang="it-IT" b="1" u="sng" dirty="0">
                <a:hlinkClick r:id="rId2"/>
              </a:rPr>
              <a:t>La moneta e gli strumenti di pagamento alternativi al contante</a:t>
            </a:r>
            <a:r>
              <a:rPr lang="it-IT" dirty="0"/>
              <a:t> Scuola </a:t>
            </a:r>
          </a:p>
          <a:p>
            <a:pPr lvl="0"/>
            <a:r>
              <a:rPr lang="it-IT" dirty="0"/>
              <a:t>secondaria di secondo grado </a:t>
            </a:r>
            <a:r>
              <a:rPr lang="it-IT" i="1" dirty="0"/>
              <a:t>Data pubblicazione:14 novembre 2017</a:t>
            </a:r>
            <a:endParaRPr lang="it-IT" dirty="0"/>
          </a:p>
          <a:p>
            <a:pPr lvl="0"/>
            <a:r>
              <a:rPr lang="it-IT" b="1" u="sng" dirty="0">
                <a:hlinkClick r:id="rId3"/>
              </a:rPr>
              <a:t>La moneta e gli strumenti di pagamento alternativi al contante</a:t>
            </a:r>
            <a:r>
              <a:rPr lang="it-IT" dirty="0"/>
              <a:t> Scuola secondaria di primo grado </a:t>
            </a:r>
            <a:r>
              <a:rPr lang="it-IT" i="1" dirty="0"/>
              <a:t>Data pubblicazione:14 novembre 2017</a:t>
            </a:r>
            <a:endParaRPr lang="it-IT" dirty="0"/>
          </a:p>
          <a:p>
            <a:pPr lvl="0"/>
            <a:r>
              <a:rPr lang="it-IT" b="1" u="sng" dirty="0">
                <a:hlinkClick r:id="rId4"/>
              </a:rPr>
              <a:t>La moneta e gli altri strumenti di pagamento</a:t>
            </a:r>
            <a:r>
              <a:rPr lang="it-IT" dirty="0"/>
              <a:t> Scuola primaria </a:t>
            </a:r>
            <a:r>
              <a:rPr lang="it-IT" i="1" dirty="0"/>
              <a:t>Data pubblicazione:14 novembre 2017</a:t>
            </a:r>
            <a:endParaRPr lang="it-IT" dirty="0"/>
          </a:p>
          <a:p>
            <a:pPr lvl="0"/>
            <a:r>
              <a:rPr lang="it-IT" b="1" u="sng" dirty="0">
                <a:hlinkClick r:id="rId5"/>
              </a:rPr>
              <a:t>Money and other payment </a:t>
            </a:r>
            <a:r>
              <a:rPr lang="it-IT" b="1" u="sng" dirty="0" err="1">
                <a:hlinkClick r:id="rId5"/>
              </a:rPr>
              <a:t>instruments</a:t>
            </a:r>
            <a:r>
              <a:rPr lang="it-IT" dirty="0" err="1"/>
              <a:t>Middle</a:t>
            </a:r>
            <a:r>
              <a:rPr lang="it-IT" dirty="0"/>
              <a:t> School Edition </a:t>
            </a:r>
            <a:r>
              <a:rPr lang="it-IT" i="1" dirty="0"/>
              <a:t>Data pubblicazione:9 febbraio 2016</a:t>
            </a:r>
            <a:endParaRPr lang="it-IT" dirty="0"/>
          </a:p>
          <a:p>
            <a:pPr marL="0" indent="0">
              <a:buNone/>
            </a:pPr>
            <a:r>
              <a:rPr lang="it-IT" dirty="0"/>
              <a:t> </a:t>
            </a:r>
            <a:r>
              <a:rPr lang="it-IT" dirty="0">
                <a:hlinkClick r:id="rId6"/>
              </a:rPr>
              <a:t>https://www.bancaditalia.it/pubblicazioni/quaderni-didattici/index.html</a:t>
            </a:r>
            <a:endParaRPr lang="it-IT" dirty="0"/>
          </a:p>
        </p:txBody>
      </p:sp>
    </p:spTree>
    <p:extLst>
      <p:ext uri="{BB962C8B-B14F-4D97-AF65-F5344CB8AC3E}">
        <p14:creationId xmlns:p14="http://schemas.microsoft.com/office/powerpoint/2010/main" val="3154778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it-IT" dirty="0"/>
              <a:t>E ANCORA: La BCE mette a disposizione degli studenti una serie di risorse multimediali volte a trasmettere i concetti di base dell’economia (ad esempio  l’inflazione e la stabilità dei prezzi).</a:t>
            </a:r>
          </a:p>
          <a:p>
            <a:pPr marL="0" indent="0">
              <a:buNone/>
            </a:pPr>
            <a:r>
              <a:rPr lang="it-IT" dirty="0"/>
              <a:t>La BCE, in una sezione dedicata, ha creato anche una serie di giochi interattivi, alcuni disponibili come </a:t>
            </a:r>
            <a:r>
              <a:rPr lang="it-IT" dirty="0" err="1"/>
              <a:t>app</a:t>
            </a:r>
            <a:r>
              <a:rPr lang="it-IT" dirty="0"/>
              <a:t> per </a:t>
            </a:r>
            <a:r>
              <a:rPr lang="it-IT" dirty="0" err="1"/>
              <a:t>smartphone</a:t>
            </a:r>
            <a:endParaRPr lang="it-IT" dirty="0"/>
          </a:p>
          <a:p>
            <a:endParaRPr lang="en-US" dirty="0"/>
          </a:p>
        </p:txBody>
      </p:sp>
    </p:spTree>
    <p:extLst>
      <p:ext uri="{BB962C8B-B14F-4D97-AF65-F5344CB8AC3E}">
        <p14:creationId xmlns:p14="http://schemas.microsoft.com/office/powerpoint/2010/main" val="17355286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1147</TotalTime>
  <Words>1576</Words>
  <Application>Microsoft Office PowerPoint</Application>
  <PresentationFormat>Presentazione su schermo (4:3)</PresentationFormat>
  <Paragraphs>232</Paragraphs>
  <Slides>53</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53</vt:i4>
      </vt:variant>
    </vt:vector>
  </HeadingPairs>
  <TitlesOfParts>
    <vt:vector size="61" baseType="lpstr">
      <vt:lpstr>Calibri</vt:lpstr>
      <vt:lpstr>Cambria</vt:lpstr>
      <vt:lpstr>Cambria Math</vt:lpstr>
      <vt:lpstr>ＭＳ 明朝</vt:lpstr>
      <vt:lpstr>News Gothic MT</vt:lpstr>
      <vt:lpstr>Times New Roman</vt:lpstr>
      <vt:lpstr>Wingdings 2</vt:lpstr>
      <vt:lpstr>Breeze</vt:lpstr>
      <vt:lpstr>Scuola Estiva di Matematica per i Docenti delle Scuole Secondarie di 2°Grado  17-20 Luglio 2018 </vt:lpstr>
      <vt:lpstr>Premesse</vt:lpstr>
      <vt:lpstr>Educazione finanziaria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Laboratori finanziari</vt:lpstr>
      <vt:lpstr>Presentazione standard di PowerPoint</vt:lpstr>
      <vt:lpstr>Presentazione standard di PowerPoint</vt:lpstr>
      <vt:lpstr>Presentazione standard di PowerPoint</vt:lpstr>
      <vt:lpstr>Presentazione standard di PowerPoint</vt:lpstr>
      <vt:lpstr>Presentazione standard di PowerPoint</vt:lpstr>
      <vt:lpstr>Un paradosso! 🤔</vt:lpstr>
      <vt:lpstr>Presentazione standard di PowerPoint</vt:lpstr>
      <vt:lpstr>Presentazione standard di PowerPoint</vt:lpstr>
      <vt:lpstr>Criterio media-varianza</vt:lpstr>
      <vt:lpstr>Presentazione standard di PowerPoint</vt:lpstr>
      <vt:lpstr>Presentazione standard di PowerPoint</vt:lpstr>
      <vt:lpstr>Presentazione standard di PowerPoint</vt:lpstr>
      <vt:lpstr>Ancora un esempio:</vt:lpstr>
      <vt:lpstr>Presentazione standard di PowerPoint</vt:lpstr>
      <vt:lpstr>Presentazione standard di PowerPoint</vt:lpstr>
      <vt:lpstr>L’utilità attesa</vt:lpstr>
      <vt:lpstr>Presentazione standard di PowerPoint</vt:lpstr>
      <vt:lpstr>Presentazione standard di PowerPoint</vt:lpstr>
      <vt:lpstr>Come si costruisce la funzione di utilità?</vt:lpstr>
      <vt:lpstr>Come si costruisce la funzione di utilità?</vt:lpstr>
      <vt:lpstr>Come si costruisce una funzione di utilità?</vt:lpstr>
      <vt:lpstr>Presentazione standard di PowerPoint</vt:lpstr>
      <vt:lpstr>Presentazione standard di PowerPoint</vt:lpstr>
      <vt:lpstr>Più rigorosamente…</vt:lpstr>
      <vt:lpstr>Presentazione standard di PowerPoint</vt:lpstr>
      <vt:lpstr>Come si costruisce la funzione di utilità?</vt:lpstr>
      <vt:lpstr>Presentazione standard di PowerPoint</vt:lpstr>
      <vt:lpstr>Utilità logaritmica</vt:lpstr>
      <vt:lpstr>Presentazione standard di PowerPoint</vt:lpstr>
      <vt:lpstr>Presentazione standard di PowerPoint</vt:lpstr>
      <vt:lpstr>Y≻X </vt:lpstr>
      <vt:lpstr>Utilità attesa come funzione di rischio e rendimento </vt:lpstr>
      <vt:lpstr>Presentazione standard di PowerPoint</vt:lpstr>
      <vt:lpstr>Esempio:</vt:lpstr>
      <vt:lpstr>Presentazione standard di PowerPoint</vt:lpstr>
      <vt:lpstr>Esempio:</vt:lpstr>
      <vt:lpstr>Presentazione standard di PowerPoint</vt:lpstr>
      <vt:lpstr>Presentazione standard di PowerPoint</vt:lpstr>
      <vt:lpstr>Qualche elemento di informatica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Emilia Di Lorenzo</dc:creator>
  <cp:lastModifiedBy>Emilio</cp:lastModifiedBy>
  <cp:revision>219</cp:revision>
  <cp:lastPrinted>2018-07-03T11:14:57Z</cp:lastPrinted>
  <dcterms:created xsi:type="dcterms:W3CDTF">2018-06-03T10:29:45Z</dcterms:created>
  <dcterms:modified xsi:type="dcterms:W3CDTF">2018-07-27T17:09:58Z</dcterms:modified>
</cp:coreProperties>
</file>