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6" r:id="rId3"/>
    <p:sldId id="257" r:id="rId4"/>
    <p:sldId id="302" r:id="rId5"/>
    <p:sldId id="303" r:id="rId6"/>
    <p:sldId id="305" r:id="rId7"/>
    <p:sldId id="306" r:id="rId8"/>
    <p:sldId id="307" r:id="rId9"/>
    <p:sldId id="308" r:id="rId10"/>
    <p:sldId id="309" r:id="rId11"/>
    <p:sldId id="310" r:id="rId12"/>
    <p:sldId id="311" r:id="rId13"/>
    <p:sldId id="289" r:id="rId14"/>
    <p:sldId id="312" r:id="rId15"/>
    <p:sldId id="260" r:id="rId16"/>
    <p:sldId id="313" r:id="rId17"/>
    <p:sldId id="314" r:id="rId18"/>
    <p:sldId id="315" r:id="rId19"/>
    <p:sldId id="262" r:id="rId20"/>
    <p:sldId id="264" r:id="rId21"/>
    <p:sldId id="265" r:id="rId22"/>
    <p:sldId id="266" r:id="rId23"/>
    <p:sldId id="267" r:id="rId24"/>
    <p:sldId id="269" r:id="rId25"/>
    <p:sldId id="270" r:id="rId26"/>
    <p:sldId id="271" r:id="rId27"/>
    <p:sldId id="316" r:id="rId28"/>
    <p:sldId id="273" r:id="rId29"/>
    <p:sldId id="275" r:id="rId30"/>
    <p:sldId id="276" r:id="rId31"/>
    <p:sldId id="278" r:id="rId32"/>
    <p:sldId id="279" r:id="rId33"/>
    <p:sldId id="282" r:id="rId34"/>
    <p:sldId id="281" r:id="rId35"/>
    <p:sldId id="277" r:id="rId36"/>
    <p:sldId id="283" r:id="rId37"/>
    <p:sldId id="284" r:id="rId38"/>
    <p:sldId id="285" r:id="rId39"/>
    <p:sldId id="286" r:id="rId40"/>
    <p:sldId id="287" r:id="rId41"/>
    <p:sldId id="288" r:id="rId42"/>
    <p:sldId id="290" r:id="rId43"/>
    <p:sldId id="291" r:id="rId44"/>
    <p:sldId id="292" r:id="rId45"/>
    <p:sldId id="296" r:id="rId46"/>
    <p:sldId id="293" r:id="rId47"/>
    <p:sldId id="294" r:id="rId48"/>
    <p:sldId id="295" r:id="rId49"/>
    <p:sldId id="297" r:id="rId50"/>
    <p:sldId id="298" r:id="rId51"/>
    <p:sldId id="299" r:id="rId52"/>
    <p:sldId id="300" r:id="rId53"/>
    <p:sldId id="317" r:id="rId54"/>
    <p:sldId id="319" r:id="rId55"/>
    <p:sldId id="301" r:id="rId56"/>
    <p:sldId id="318"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9" autoAdjust="0"/>
    <p:restoredTop sz="94660"/>
  </p:normalViewPr>
  <p:slideViewPr>
    <p:cSldViewPr snapToGrid="0">
      <p:cViewPr varScale="1">
        <p:scale>
          <a:sx n="91" d="100"/>
          <a:sy n="91"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DE8F3-0757-4DE1-B93E-22ED2F38EB18}" type="doc">
      <dgm:prSet loTypeId="urn:microsoft.com/office/officeart/2005/8/layout/gear1" loCatId="relationship" qsTypeId="urn:microsoft.com/office/officeart/2005/8/quickstyle/simple1" qsCatId="simple" csTypeId="urn:microsoft.com/office/officeart/2005/8/colors/colorful4" csCatId="colorful" phldr="1"/>
      <dgm:spPr/>
    </dgm:pt>
    <dgm:pt modelId="{528BDE6E-5C11-4C88-841A-B2C9711955A6}">
      <dgm:prSet phldrT="[Testo]"/>
      <dgm:spPr/>
      <dgm:t>
        <a:bodyPr/>
        <a:lstStyle/>
        <a:p>
          <a:r>
            <a:rPr lang="it-IT" dirty="0"/>
            <a:t>Simmetrie</a:t>
          </a:r>
        </a:p>
      </dgm:t>
    </dgm:pt>
    <dgm:pt modelId="{312AD2C1-966F-46CC-962D-A98A17590661}" type="parTrans" cxnId="{7CFEFE5D-334F-4BD6-9108-EE815CFC54B4}">
      <dgm:prSet/>
      <dgm:spPr/>
      <dgm:t>
        <a:bodyPr/>
        <a:lstStyle/>
        <a:p>
          <a:endParaRPr lang="it-IT"/>
        </a:p>
      </dgm:t>
    </dgm:pt>
    <dgm:pt modelId="{396B760A-F7E2-4E28-B1AA-530FEDE7278A}" type="sibTrans" cxnId="{7CFEFE5D-334F-4BD6-9108-EE815CFC54B4}">
      <dgm:prSet/>
      <dgm:spPr/>
      <dgm:t>
        <a:bodyPr/>
        <a:lstStyle/>
        <a:p>
          <a:endParaRPr lang="it-IT"/>
        </a:p>
      </dgm:t>
    </dgm:pt>
    <dgm:pt modelId="{DF148ED4-BFF1-4BE9-A70A-FE716AE1CF2A}">
      <dgm:prSet phldrT="[Testo]"/>
      <dgm:spPr/>
      <dgm:t>
        <a:bodyPr/>
        <a:lstStyle/>
        <a:p>
          <a:r>
            <a:rPr lang="it-IT" dirty="0"/>
            <a:t>Pattern</a:t>
          </a:r>
        </a:p>
      </dgm:t>
    </dgm:pt>
    <dgm:pt modelId="{ADCACB2F-8AED-4938-9C68-57554900A4C9}" type="parTrans" cxnId="{BE7455A6-4F06-4500-AFDD-91CF73B32580}">
      <dgm:prSet/>
      <dgm:spPr/>
      <dgm:t>
        <a:bodyPr/>
        <a:lstStyle/>
        <a:p>
          <a:endParaRPr lang="it-IT"/>
        </a:p>
      </dgm:t>
    </dgm:pt>
    <dgm:pt modelId="{906F89A0-3EFA-450D-AFD4-598BBB03A79F}" type="sibTrans" cxnId="{BE7455A6-4F06-4500-AFDD-91CF73B32580}">
      <dgm:prSet/>
      <dgm:spPr/>
      <dgm:t>
        <a:bodyPr/>
        <a:lstStyle/>
        <a:p>
          <a:endParaRPr lang="it-IT"/>
        </a:p>
      </dgm:t>
    </dgm:pt>
    <dgm:pt modelId="{7CF3E992-565B-4B4A-9545-19162B28F9FF}">
      <dgm:prSet phldrT="[Testo]" custT="1"/>
      <dgm:spPr/>
      <dgm:t>
        <a:bodyPr/>
        <a:lstStyle/>
        <a:p>
          <a:r>
            <a:rPr lang="it-IT" sz="2400" dirty="0"/>
            <a:t>Rapporti</a:t>
          </a:r>
          <a:endParaRPr lang="it-IT" sz="2500" dirty="0"/>
        </a:p>
      </dgm:t>
    </dgm:pt>
    <dgm:pt modelId="{27D7759D-99E7-42D7-B1BD-06AED738385A}" type="parTrans" cxnId="{DB4EB111-6D28-4C1F-9536-79AB9B4F5B22}">
      <dgm:prSet/>
      <dgm:spPr/>
      <dgm:t>
        <a:bodyPr/>
        <a:lstStyle/>
        <a:p>
          <a:endParaRPr lang="it-IT"/>
        </a:p>
      </dgm:t>
    </dgm:pt>
    <dgm:pt modelId="{0A400CE4-8392-45E8-9269-07640CB8CA44}" type="sibTrans" cxnId="{DB4EB111-6D28-4C1F-9536-79AB9B4F5B22}">
      <dgm:prSet/>
      <dgm:spPr/>
      <dgm:t>
        <a:bodyPr/>
        <a:lstStyle/>
        <a:p>
          <a:endParaRPr lang="it-IT"/>
        </a:p>
      </dgm:t>
    </dgm:pt>
    <dgm:pt modelId="{091F491A-2430-4ADD-BBD3-03A6B837C1D1}" type="pres">
      <dgm:prSet presAssocID="{079DE8F3-0757-4DE1-B93E-22ED2F38EB18}" presName="composite" presStyleCnt="0">
        <dgm:presLayoutVars>
          <dgm:chMax val="3"/>
          <dgm:animLvl val="lvl"/>
          <dgm:resizeHandles val="exact"/>
        </dgm:presLayoutVars>
      </dgm:prSet>
      <dgm:spPr/>
    </dgm:pt>
    <dgm:pt modelId="{5A0355F3-BE10-4087-A996-EE3ACBACCC99}" type="pres">
      <dgm:prSet presAssocID="{528BDE6E-5C11-4C88-841A-B2C9711955A6}" presName="gear1" presStyleLbl="node1" presStyleIdx="0" presStyleCnt="3">
        <dgm:presLayoutVars>
          <dgm:chMax val="1"/>
          <dgm:bulletEnabled val="1"/>
        </dgm:presLayoutVars>
      </dgm:prSet>
      <dgm:spPr/>
      <dgm:t>
        <a:bodyPr/>
        <a:lstStyle/>
        <a:p>
          <a:endParaRPr lang="it-IT"/>
        </a:p>
      </dgm:t>
    </dgm:pt>
    <dgm:pt modelId="{5ECE9AAD-3010-4343-B54C-9EA6CE0FB5CD}" type="pres">
      <dgm:prSet presAssocID="{528BDE6E-5C11-4C88-841A-B2C9711955A6}" presName="gear1srcNode" presStyleLbl="node1" presStyleIdx="0" presStyleCnt="3"/>
      <dgm:spPr/>
      <dgm:t>
        <a:bodyPr/>
        <a:lstStyle/>
        <a:p>
          <a:endParaRPr lang="it-IT"/>
        </a:p>
      </dgm:t>
    </dgm:pt>
    <dgm:pt modelId="{D21A1681-F41E-4020-B841-0981297ACBB5}" type="pres">
      <dgm:prSet presAssocID="{528BDE6E-5C11-4C88-841A-B2C9711955A6}" presName="gear1dstNode" presStyleLbl="node1" presStyleIdx="0" presStyleCnt="3"/>
      <dgm:spPr/>
      <dgm:t>
        <a:bodyPr/>
        <a:lstStyle/>
        <a:p>
          <a:endParaRPr lang="it-IT"/>
        </a:p>
      </dgm:t>
    </dgm:pt>
    <dgm:pt modelId="{0A934CC6-4E42-4C26-8100-D661E4A5A1DF}" type="pres">
      <dgm:prSet presAssocID="{DF148ED4-BFF1-4BE9-A70A-FE716AE1CF2A}" presName="gear2" presStyleLbl="node1" presStyleIdx="1" presStyleCnt="3">
        <dgm:presLayoutVars>
          <dgm:chMax val="1"/>
          <dgm:bulletEnabled val="1"/>
        </dgm:presLayoutVars>
      </dgm:prSet>
      <dgm:spPr/>
      <dgm:t>
        <a:bodyPr/>
        <a:lstStyle/>
        <a:p>
          <a:endParaRPr lang="it-IT"/>
        </a:p>
      </dgm:t>
    </dgm:pt>
    <dgm:pt modelId="{DE9970B8-22CE-412A-8A50-FAC8A61047CC}" type="pres">
      <dgm:prSet presAssocID="{DF148ED4-BFF1-4BE9-A70A-FE716AE1CF2A}" presName="gear2srcNode" presStyleLbl="node1" presStyleIdx="1" presStyleCnt="3"/>
      <dgm:spPr/>
      <dgm:t>
        <a:bodyPr/>
        <a:lstStyle/>
        <a:p>
          <a:endParaRPr lang="it-IT"/>
        </a:p>
      </dgm:t>
    </dgm:pt>
    <dgm:pt modelId="{42479A80-8BDF-4DC3-BCE9-F27875C66B69}" type="pres">
      <dgm:prSet presAssocID="{DF148ED4-BFF1-4BE9-A70A-FE716AE1CF2A}" presName="gear2dstNode" presStyleLbl="node1" presStyleIdx="1" presStyleCnt="3"/>
      <dgm:spPr/>
      <dgm:t>
        <a:bodyPr/>
        <a:lstStyle/>
        <a:p>
          <a:endParaRPr lang="it-IT"/>
        </a:p>
      </dgm:t>
    </dgm:pt>
    <dgm:pt modelId="{76317827-811C-4410-9DC2-71A9085B39C4}" type="pres">
      <dgm:prSet presAssocID="{7CF3E992-565B-4B4A-9545-19162B28F9FF}" presName="gear3" presStyleLbl="node1" presStyleIdx="2" presStyleCnt="3"/>
      <dgm:spPr/>
      <dgm:t>
        <a:bodyPr/>
        <a:lstStyle/>
        <a:p>
          <a:endParaRPr lang="it-IT"/>
        </a:p>
      </dgm:t>
    </dgm:pt>
    <dgm:pt modelId="{74604D99-12A1-4506-86CD-31E1CE91706F}" type="pres">
      <dgm:prSet presAssocID="{7CF3E992-565B-4B4A-9545-19162B28F9FF}" presName="gear3tx" presStyleLbl="node1" presStyleIdx="2" presStyleCnt="3">
        <dgm:presLayoutVars>
          <dgm:chMax val="1"/>
          <dgm:bulletEnabled val="1"/>
        </dgm:presLayoutVars>
      </dgm:prSet>
      <dgm:spPr/>
      <dgm:t>
        <a:bodyPr/>
        <a:lstStyle/>
        <a:p>
          <a:endParaRPr lang="it-IT"/>
        </a:p>
      </dgm:t>
    </dgm:pt>
    <dgm:pt modelId="{3C727232-8DAD-46BD-B3A9-B81BEBBAC523}" type="pres">
      <dgm:prSet presAssocID="{7CF3E992-565B-4B4A-9545-19162B28F9FF}" presName="gear3srcNode" presStyleLbl="node1" presStyleIdx="2" presStyleCnt="3"/>
      <dgm:spPr/>
      <dgm:t>
        <a:bodyPr/>
        <a:lstStyle/>
        <a:p>
          <a:endParaRPr lang="it-IT"/>
        </a:p>
      </dgm:t>
    </dgm:pt>
    <dgm:pt modelId="{5C91EDAA-861C-4159-A72A-A000553B5976}" type="pres">
      <dgm:prSet presAssocID="{7CF3E992-565B-4B4A-9545-19162B28F9FF}" presName="gear3dstNode" presStyleLbl="node1" presStyleIdx="2" presStyleCnt="3"/>
      <dgm:spPr/>
      <dgm:t>
        <a:bodyPr/>
        <a:lstStyle/>
        <a:p>
          <a:endParaRPr lang="it-IT"/>
        </a:p>
      </dgm:t>
    </dgm:pt>
    <dgm:pt modelId="{42C32050-9E2F-49BF-BC93-C5BA19B7562F}" type="pres">
      <dgm:prSet presAssocID="{396B760A-F7E2-4E28-B1AA-530FEDE7278A}" presName="connector1" presStyleLbl="sibTrans2D1" presStyleIdx="0" presStyleCnt="3"/>
      <dgm:spPr/>
      <dgm:t>
        <a:bodyPr/>
        <a:lstStyle/>
        <a:p>
          <a:endParaRPr lang="it-IT"/>
        </a:p>
      </dgm:t>
    </dgm:pt>
    <dgm:pt modelId="{F7888A45-CCDE-4A6E-B826-AEF3939C86A8}" type="pres">
      <dgm:prSet presAssocID="{906F89A0-3EFA-450D-AFD4-598BBB03A79F}" presName="connector2" presStyleLbl="sibTrans2D1" presStyleIdx="1" presStyleCnt="3"/>
      <dgm:spPr/>
      <dgm:t>
        <a:bodyPr/>
        <a:lstStyle/>
        <a:p>
          <a:endParaRPr lang="it-IT"/>
        </a:p>
      </dgm:t>
    </dgm:pt>
    <dgm:pt modelId="{91BF678D-FA47-485C-BFF4-0C414C62294C}" type="pres">
      <dgm:prSet presAssocID="{0A400CE4-8392-45E8-9269-07640CB8CA44}" presName="connector3" presStyleLbl="sibTrans2D1" presStyleIdx="2" presStyleCnt="3"/>
      <dgm:spPr/>
      <dgm:t>
        <a:bodyPr/>
        <a:lstStyle/>
        <a:p>
          <a:endParaRPr lang="it-IT"/>
        </a:p>
      </dgm:t>
    </dgm:pt>
  </dgm:ptLst>
  <dgm:cxnLst>
    <dgm:cxn modelId="{1366AFFE-B99F-4CD8-8096-05B5D498B02E}" type="presOf" srcId="{528BDE6E-5C11-4C88-841A-B2C9711955A6}" destId="{D21A1681-F41E-4020-B841-0981297ACBB5}" srcOrd="2" destOrd="0" presId="urn:microsoft.com/office/officeart/2005/8/layout/gear1"/>
    <dgm:cxn modelId="{7CFEFE5D-334F-4BD6-9108-EE815CFC54B4}" srcId="{079DE8F3-0757-4DE1-B93E-22ED2F38EB18}" destId="{528BDE6E-5C11-4C88-841A-B2C9711955A6}" srcOrd="0" destOrd="0" parTransId="{312AD2C1-966F-46CC-962D-A98A17590661}" sibTransId="{396B760A-F7E2-4E28-B1AA-530FEDE7278A}"/>
    <dgm:cxn modelId="{4E71AD76-F694-4991-9E3C-317736572507}" type="presOf" srcId="{396B760A-F7E2-4E28-B1AA-530FEDE7278A}" destId="{42C32050-9E2F-49BF-BC93-C5BA19B7562F}" srcOrd="0" destOrd="0" presId="urn:microsoft.com/office/officeart/2005/8/layout/gear1"/>
    <dgm:cxn modelId="{0C20CEFC-239F-44E3-99CC-7EAC08AC25FC}" type="presOf" srcId="{528BDE6E-5C11-4C88-841A-B2C9711955A6}" destId="{5ECE9AAD-3010-4343-B54C-9EA6CE0FB5CD}" srcOrd="1" destOrd="0" presId="urn:microsoft.com/office/officeart/2005/8/layout/gear1"/>
    <dgm:cxn modelId="{14D207E4-579A-4576-BCB0-D76E224C636B}" type="presOf" srcId="{7CF3E992-565B-4B4A-9545-19162B28F9FF}" destId="{5C91EDAA-861C-4159-A72A-A000553B5976}" srcOrd="3" destOrd="0" presId="urn:microsoft.com/office/officeart/2005/8/layout/gear1"/>
    <dgm:cxn modelId="{767FE594-CF88-47B2-A720-83E74EBC50B0}" type="presOf" srcId="{906F89A0-3EFA-450D-AFD4-598BBB03A79F}" destId="{F7888A45-CCDE-4A6E-B826-AEF3939C86A8}" srcOrd="0" destOrd="0" presId="urn:microsoft.com/office/officeart/2005/8/layout/gear1"/>
    <dgm:cxn modelId="{DB4EB111-6D28-4C1F-9536-79AB9B4F5B22}" srcId="{079DE8F3-0757-4DE1-B93E-22ED2F38EB18}" destId="{7CF3E992-565B-4B4A-9545-19162B28F9FF}" srcOrd="2" destOrd="0" parTransId="{27D7759D-99E7-42D7-B1BD-06AED738385A}" sibTransId="{0A400CE4-8392-45E8-9269-07640CB8CA44}"/>
    <dgm:cxn modelId="{B23479E6-C836-48A3-8A8A-8DE0ACD50C94}" type="presOf" srcId="{DF148ED4-BFF1-4BE9-A70A-FE716AE1CF2A}" destId="{0A934CC6-4E42-4C26-8100-D661E4A5A1DF}" srcOrd="0" destOrd="0" presId="urn:microsoft.com/office/officeart/2005/8/layout/gear1"/>
    <dgm:cxn modelId="{2F9CF338-851D-4B71-A500-D90E1BD4FA87}" type="presOf" srcId="{0A400CE4-8392-45E8-9269-07640CB8CA44}" destId="{91BF678D-FA47-485C-BFF4-0C414C62294C}" srcOrd="0" destOrd="0" presId="urn:microsoft.com/office/officeart/2005/8/layout/gear1"/>
    <dgm:cxn modelId="{9086C9DF-5BFE-4F1A-985A-0608CE92E8F2}" type="presOf" srcId="{7CF3E992-565B-4B4A-9545-19162B28F9FF}" destId="{3C727232-8DAD-46BD-B3A9-B81BEBBAC523}" srcOrd="2" destOrd="0" presId="urn:microsoft.com/office/officeart/2005/8/layout/gear1"/>
    <dgm:cxn modelId="{9BD59090-6C0C-4BCD-8776-4D049E841E02}" type="presOf" srcId="{079DE8F3-0757-4DE1-B93E-22ED2F38EB18}" destId="{091F491A-2430-4ADD-BBD3-03A6B837C1D1}" srcOrd="0" destOrd="0" presId="urn:microsoft.com/office/officeart/2005/8/layout/gear1"/>
    <dgm:cxn modelId="{0E2F89D9-2CF1-49C6-A921-9BE2AEA6BB51}" type="presOf" srcId="{528BDE6E-5C11-4C88-841A-B2C9711955A6}" destId="{5A0355F3-BE10-4087-A996-EE3ACBACCC99}" srcOrd="0" destOrd="0" presId="urn:microsoft.com/office/officeart/2005/8/layout/gear1"/>
    <dgm:cxn modelId="{6AD5F48C-2479-400A-9CB3-CCF8C042035F}" type="presOf" srcId="{7CF3E992-565B-4B4A-9545-19162B28F9FF}" destId="{76317827-811C-4410-9DC2-71A9085B39C4}" srcOrd="0" destOrd="0" presId="urn:microsoft.com/office/officeart/2005/8/layout/gear1"/>
    <dgm:cxn modelId="{8E70CBC1-7333-40D8-A642-5029E8B5094F}" type="presOf" srcId="{DF148ED4-BFF1-4BE9-A70A-FE716AE1CF2A}" destId="{42479A80-8BDF-4DC3-BCE9-F27875C66B69}" srcOrd="2" destOrd="0" presId="urn:microsoft.com/office/officeart/2005/8/layout/gear1"/>
    <dgm:cxn modelId="{87EFEEAB-3679-4035-AB66-64E3B3F69C9B}" type="presOf" srcId="{7CF3E992-565B-4B4A-9545-19162B28F9FF}" destId="{74604D99-12A1-4506-86CD-31E1CE91706F}" srcOrd="1" destOrd="0" presId="urn:microsoft.com/office/officeart/2005/8/layout/gear1"/>
    <dgm:cxn modelId="{BE7455A6-4F06-4500-AFDD-91CF73B32580}" srcId="{079DE8F3-0757-4DE1-B93E-22ED2F38EB18}" destId="{DF148ED4-BFF1-4BE9-A70A-FE716AE1CF2A}" srcOrd="1" destOrd="0" parTransId="{ADCACB2F-8AED-4938-9C68-57554900A4C9}" sibTransId="{906F89A0-3EFA-450D-AFD4-598BBB03A79F}"/>
    <dgm:cxn modelId="{D11633D5-BA83-4DED-994F-0B5E13B3C055}" type="presOf" srcId="{DF148ED4-BFF1-4BE9-A70A-FE716AE1CF2A}" destId="{DE9970B8-22CE-412A-8A50-FAC8A61047CC}" srcOrd="1" destOrd="0" presId="urn:microsoft.com/office/officeart/2005/8/layout/gear1"/>
    <dgm:cxn modelId="{9B949E8A-01BB-4CC3-AA83-F52CEC98A86D}" type="presParOf" srcId="{091F491A-2430-4ADD-BBD3-03A6B837C1D1}" destId="{5A0355F3-BE10-4087-A996-EE3ACBACCC99}" srcOrd="0" destOrd="0" presId="urn:microsoft.com/office/officeart/2005/8/layout/gear1"/>
    <dgm:cxn modelId="{23430E9F-EB49-497A-A65A-00D219EA0C03}" type="presParOf" srcId="{091F491A-2430-4ADD-BBD3-03A6B837C1D1}" destId="{5ECE9AAD-3010-4343-B54C-9EA6CE0FB5CD}" srcOrd="1" destOrd="0" presId="urn:microsoft.com/office/officeart/2005/8/layout/gear1"/>
    <dgm:cxn modelId="{1FDD723D-87B7-45FA-9322-EFB6CF64E3BE}" type="presParOf" srcId="{091F491A-2430-4ADD-BBD3-03A6B837C1D1}" destId="{D21A1681-F41E-4020-B841-0981297ACBB5}" srcOrd="2" destOrd="0" presId="urn:microsoft.com/office/officeart/2005/8/layout/gear1"/>
    <dgm:cxn modelId="{76845CA0-88A5-4377-9E8A-83182F8BE82E}" type="presParOf" srcId="{091F491A-2430-4ADD-BBD3-03A6B837C1D1}" destId="{0A934CC6-4E42-4C26-8100-D661E4A5A1DF}" srcOrd="3" destOrd="0" presId="urn:microsoft.com/office/officeart/2005/8/layout/gear1"/>
    <dgm:cxn modelId="{1FD81ACA-1B4C-40DB-B17F-79456991E8B3}" type="presParOf" srcId="{091F491A-2430-4ADD-BBD3-03A6B837C1D1}" destId="{DE9970B8-22CE-412A-8A50-FAC8A61047CC}" srcOrd="4" destOrd="0" presId="urn:microsoft.com/office/officeart/2005/8/layout/gear1"/>
    <dgm:cxn modelId="{1438DA23-9F08-43C4-BBEA-5701D41ACFCF}" type="presParOf" srcId="{091F491A-2430-4ADD-BBD3-03A6B837C1D1}" destId="{42479A80-8BDF-4DC3-BCE9-F27875C66B69}" srcOrd="5" destOrd="0" presId="urn:microsoft.com/office/officeart/2005/8/layout/gear1"/>
    <dgm:cxn modelId="{49EE09E7-14CE-46A8-A971-813382DEAA47}" type="presParOf" srcId="{091F491A-2430-4ADD-BBD3-03A6B837C1D1}" destId="{76317827-811C-4410-9DC2-71A9085B39C4}" srcOrd="6" destOrd="0" presId="urn:microsoft.com/office/officeart/2005/8/layout/gear1"/>
    <dgm:cxn modelId="{AFD402E2-CD3F-4DD5-A07A-4514BB500785}" type="presParOf" srcId="{091F491A-2430-4ADD-BBD3-03A6B837C1D1}" destId="{74604D99-12A1-4506-86CD-31E1CE91706F}" srcOrd="7" destOrd="0" presId="urn:microsoft.com/office/officeart/2005/8/layout/gear1"/>
    <dgm:cxn modelId="{9C672AEC-BD38-42E5-837F-3F5495AE43BA}" type="presParOf" srcId="{091F491A-2430-4ADD-BBD3-03A6B837C1D1}" destId="{3C727232-8DAD-46BD-B3A9-B81BEBBAC523}" srcOrd="8" destOrd="0" presId="urn:microsoft.com/office/officeart/2005/8/layout/gear1"/>
    <dgm:cxn modelId="{72898578-D718-4D18-88B6-004B3A1BDF26}" type="presParOf" srcId="{091F491A-2430-4ADD-BBD3-03A6B837C1D1}" destId="{5C91EDAA-861C-4159-A72A-A000553B5976}" srcOrd="9" destOrd="0" presId="urn:microsoft.com/office/officeart/2005/8/layout/gear1"/>
    <dgm:cxn modelId="{3F22F9DD-719A-43C3-9BB7-95A2BE436518}" type="presParOf" srcId="{091F491A-2430-4ADD-BBD3-03A6B837C1D1}" destId="{42C32050-9E2F-49BF-BC93-C5BA19B7562F}" srcOrd="10" destOrd="0" presId="urn:microsoft.com/office/officeart/2005/8/layout/gear1"/>
    <dgm:cxn modelId="{D19400A4-ABC7-4668-AD74-4797B54C32D4}" type="presParOf" srcId="{091F491A-2430-4ADD-BBD3-03A6B837C1D1}" destId="{F7888A45-CCDE-4A6E-B826-AEF3939C86A8}" srcOrd="11" destOrd="0" presId="urn:microsoft.com/office/officeart/2005/8/layout/gear1"/>
    <dgm:cxn modelId="{E3F18DA1-8DFF-4D86-9439-0CAD597892D6}" type="presParOf" srcId="{091F491A-2430-4ADD-BBD3-03A6B837C1D1}" destId="{91BF678D-FA47-485C-BFF4-0C414C62294C}" srcOrd="12"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0355F3-BE10-4087-A996-EE3ACBACCC99}">
      <dsp:nvSpPr>
        <dsp:cNvPr id="0" name=""/>
        <dsp:cNvSpPr/>
      </dsp:nvSpPr>
      <dsp:spPr>
        <a:xfrm>
          <a:off x="3793066" y="2438400"/>
          <a:ext cx="2980266" cy="2980266"/>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it-IT" sz="2600" kern="1200" dirty="0"/>
            <a:t>Simmetrie</a:t>
          </a:r>
        </a:p>
      </dsp:txBody>
      <dsp:txXfrm>
        <a:off x="3793066" y="2438400"/>
        <a:ext cx="2980266" cy="2980266"/>
      </dsp:txXfrm>
    </dsp:sp>
    <dsp:sp modelId="{0A934CC6-4E42-4C26-8100-D661E4A5A1DF}">
      <dsp:nvSpPr>
        <dsp:cNvPr id="0" name=""/>
        <dsp:cNvSpPr/>
      </dsp:nvSpPr>
      <dsp:spPr>
        <a:xfrm>
          <a:off x="2059093" y="1733973"/>
          <a:ext cx="2167466" cy="2167466"/>
        </a:xfrm>
        <a:prstGeom prst="gear6">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it-IT" sz="2600" kern="1200" dirty="0"/>
            <a:t>Pattern</a:t>
          </a:r>
        </a:p>
      </dsp:txBody>
      <dsp:txXfrm>
        <a:off x="2059093" y="1733973"/>
        <a:ext cx="2167466" cy="2167466"/>
      </dsp:txXfrm>
    </dsp:sp>
    <dsp:sp modelId="{76317827-811C-4410-9DC2-71A9085B39C4}">
      <dsp:nvSpPr>
        <dsp:cNvPr id="0" name=""/>
        <dsp:cNvSpPr/>
      </dsp:nvSpPr>
      <dsp:spPr>
        <a:xfrm rot="20700000">
          <a:off x="3273095" y="238642"/>
          <a:ext cx="2123675" cy="2123675"/>
        </a:xfrm>
        <a:prstGeom prst="gear6">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Rapporti</a:t>
          </a:r>
          <a:endParaRPr lang="it-IT" sz="2500" kern="1200" dirty="0"/>
        </a:p>
      </dsp:txBody>
      <dsp:txXfrm>
        <a:off x="3738879" y="704426"/>
        <a:ext cx="1192106" cy="1192106"/>
      </dsp:txXfrm>
    </dsp:sp>
    <dsp:sp modelId="{42C32050-9E2F-49BF-BC93-C5BA19B7562F}">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888A45-CCDE-4A6E-B826-AEF3939C86A8}">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4">
            <a:hueOff val="5197847"/>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BF678D-FA47-485C-BFF4-0C414C62294C}">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5" Type="http://schemas.openxmlformats.org/officeDocument/2006/relationships/image" Target="../media/image54.wmf"/><Relationship Id="rId4"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4.jpeg"/><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427653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906282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181328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366339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134354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2803835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421313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9608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91070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342589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8B8EC12-8C30-42F6-8913-2E73D0A44120}" type="datetimeFigureOut">
              <a:rPr lang="it-IT" smtClean="0"/>
              <a:pPr/>
              <a:t>26/10/2019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310392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8EC12-8C30-42F6-8913-2E73D0A44120}" type="datetimeFigureOut">
              <a:rPr lang="it-IT" smtClean="0"/>
              <a:pPr/>
              <a:t>26/10/2019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EDAE1-8EE3-4463-9A64-F4094BA7F7EA}" type="slidenum">
              <a:rPr lang="it-IT" smtClean="0"/>
              <a:pPr/>
              <a:t>‹N›</a:t>
            </a:fld>
            <a:endParaRPr lang="it-IT"/>
          </a:p>
        </p:txBody>
      </p:sp>
    </p:spTree>
    <p:extLst>
      <p:ext uri="{BB962C8B-B14F-4D97-AF65-F5344CB8AC3E}">
        <p14:creationId xmlns:p14="http://schemas.microsoft.com/office/powerpoint/2010/main" xmlns="" val="203776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6.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22.bin"/><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oleObject" Target="../embeddings/oleObject24.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37.xml.rels><?xml version="1.0" encoding="UTF-8" standalone="yes"?>
<Relationships xmlns="http://schemas.openxmlformats.org/package/2006/relationships"><Relationship Id="rId3" Type="http://schemas.microsoft.com/office/2007/relationships/media" Target="file:////Users/labsonic/Downloads/Matematica%20e%20Musica%20-%20Matera/Voce%20004_sd.wav" TargetMode="External"/><Relationship Id="rId2" Type="http://schemas.openxmlformats.org/officeDocument/2006/relationships/slideLayout" Target="../slideLayouts/slideLayout7.xml"/><Relationship Id="rId1" Type="http://schemas.openxmlformats.org/officeDocument/2006/relationships/audio" Target="file:///\\Users\labsonic\Downloads\Matematica%20e%20Musica%20-%20Matera\Voce%20004_sd.wav" TargetMode="Externa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audio" Target="file:///\\Users\labsonic\Downloads\Matematica%20e%20Musica%20-%20Matera\Voce%20003_sd.wav" TargetMode="External"/><Relationship Id="rId5" Type="http://schemas.openxmlformats.org/officeDocument/2006/relationships/image" Target="../media/image59.png"/><Relationship Id="rId4" Type="http://schemas.microsoft.com/office/2007/relationships/media" Target="file:////Users/labsonic/Downloads/Matematica%20e%20Musica%20-%20Matera/Voce%20003_sd.wav" TargetMode="Externa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youtu.be/V5tUM5aLHPA"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media" Target="file:////Users/labsonic/Downloads/Matematica%20e%20Musica%20-%20Matera/Filmato.wmv" TargetMode="External"/><Relationship Id="rId2" Type="http://schemas.openxmlformats.org/officeDocument/2006/relationships/slideLayout" Target="../slideLayouts/slideLayout7.xml"/><Relationship Id="rId1" Type="http://schemas.openxmlformats.org/officeDocument/2006/relationships/video" Target="file:///\\Users\labsonic\Downloads\Matematica%20e%20Musica%20-%20Matera\Filmato.wmv" TargetMode="Externa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90599" y="1959445"/>
            <a:ext cx="10319658" cy="3477875"/>
          </a:xfrm>
          <a:prstGeom prst="rect">
            <a:avLst/>
          </a:prstGeom>
          <a:noFill/>
        </p:spPr>
        <p:txBody>
          <a:bodyPr wrap="square" rtlCol="0">
            <a:spAutoFit/>
          </a:bodyPr>
          <a:lstStyle/>
          <a:p>
            <a:pPr marL="285750" indent="-285750">
              <a:buFont typeface="Wingdings" panose="05000000000000000000" pitchFamily="2" charset="2"/>
              <a:buChar char="Ø"/>
            </a:pPr>
            <a:r>
              <a:rPr lang="it-IT" sz="4400" dirty="0"/>
              <a:t> Strutture, scale, intervalli</a:t>
            </a:r>
          </a:p>
          <a:p>
            <a:pPr marL="285750" indent="-285750">
              <a:buFont typeface="Wingdings" panose="05000000000000000000" pitchFamily="2" charset="2"/>
              <a:buChar char="Ø"/>
            </a:pPr>
            <a:endParaRPr lang="it-IT" sz="4400" dirty="0"/>
          </a:p>
          <a:p>
            <a:pPr marL="285750" indent="-285750">
              <a:buFont typeface="Wingdings" panose="05000000000000000000" pitchFamily="2" charset="2"/>
              <a:buChar char="Ø"/>
            </a:pPr>
            <a:r>
              <a:rPr lang="it-IT" sz="4400" dirty="0"/>
              <a:t> Matematica e percezione del suono</a:t>
            </a:r>
          </a:p>
          <a:p>
            <a:pPr marL="285750" indent="-285750">
              <a:buFont typeface="Wingdings" panose="05000000000000000000" pitchFamily="2" charset="2"/>
              <a:buChar char="Ø"/>
            </a:pPr>
            <a:endParaRPr lang="it-IT" sz="4400" dirty="0"/>
          </a:p>
          <a:p>
            <a:pPr marL="285750" indent="-285750">
              <a:buFont typeface="Wingdings" panose="05000000000000000000" pitchFamily="2" charset="2"/>
              <a:buChar char="Ø"/>
            </a:pPr>
            <a:r>
              <a:rPr lang="it-IT" sz="4400" dirty="0"/>
              <a:t> Simmetrie matematiche e musicali</a:t>
            </a:r>
          </a:p>
        </p:txBody>
      </p:sp>
      <p:sp>
        <p:nvSpPr>
          <p:cNvPr id="3" name="Titolo 1"/>
          <p:cNvSpPr txBox="1">
            <a:spLocks/>
          </p:cNvSpPr>
          <p:nvPr/>
        </p:nvSpPr>
        <p:spPr>
          <a:xfrm>
            <a:off x="838200" y="365125"/>
            <a:ext cx="10515600" cy="1325563"/>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5200" b="1" i="0" u="none" strike="noStrike" kern="1200" cap="none" spc="0" normalizeH="0" baseline="0" noProof="0" dirty="0">
                <a:ln>
                  <a:noFill/>
                </a:ln>
                <a:solidFill>
                  <a:schemeClr val="tx1"/>
                </a:solidFill>
                <a:effectLst/>
                <a:uLnTx/>
                <a:uFillTx/>
                <a:latin typeface="+mj-lt"/>
                <a:ea typeface="+mj-ea"/>
                <a:cs typeface="+mj-cs"/>
              </a:rPr>
              <a:t>Un viaggio tra matematica</a:t>
            </a:r>
            <a:r>
              <a:rPr kumimoji="0" lang="it-IT" sz="5200" b="1" i="0" u="none" strike="noStrike" kern="1200" cap="none" spc="0" normalizeH="0" noProof="0" dirty="0">
                <a:ln>
                  <a:noFill/>
                </a:ln>
                <a:solidFill>
                  <a:schemeClr val="tx1"/>
                </a:solidFill>
                <a:effectLst/>
                <a:uLnTx/>
                <a:uFillTx/>
                <a:latin typeface="+mj-lt"/>
                <a:ea typeface="+mj-ea"/>
                <a:cs typeface="+mj-cs"/>
              </a:rPr>
              <a:t> e musica</a:t>
            </a:r>
            <a:endParaRPr kumimoji="0" lang="it-IT" sz="5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49934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p:sp>
        <p:nvSpPr>
          <p:cNvPr id="41" name="CasellaDiTesto 40"/>
          <p:cNvSpPr txBox="1"/>
          <p:nvPr/>
        </p:nvSpPr>
        <p:spPr>
          <a:xfrm>
            <a:off x="5210175" y="1515734"/>
            <a:ext cx="6069106" cy="954107"/>
          </a:xfrm>
          <a:prstGeom prst="rect">
            <a:avLst/>
          </a:prstGeom>
          <a:noFill/>
        </p:spPr>
        <p:txBody>
          <a:bodyPr wrap="square" rtlCol="0">
            <a:spAutoFit/>
          </a:bodyPr>
          <a:lstStyle/>
          <a:p>
            <a:pPr algn="just"/>
            <a:r>
              <a:rPr lang="it-IT" sz="2800" dirty="0"/>
              <a:t>Proviamo ad ascendere per quinte a partire dal DO di base (C</a:t>
            </a:r>
            <a:r>
              <a:rPr lang="it-IT" sz="2800" baseline="-25000" dirty="0"/>
              <a:t>1</a:t>
            </a:r>
            <a:r>
              <a:rPr lang="it-IT" sz="2800" dirty="0"/>
              <a:t>)</a:t>
            </a:r>
            <a:endParaRPr lang="it-IT" sz="2800" b="0" dirty="0"/>
          </a:p>
        </p:txBody>
      </p:sp>
      <p:pic>
        <p:nvPicPr>
          <p:cNvPr id="16" name="Immagine 15"/>
          <p:cNvPicPr>
            <a:picLocks noChangeAspect="1"/>
          </p:cNvPicPr>
          <p:nvPr/>
        </p:nvPicPr>
        <p:blipFill>
          <a:blip r:embed="rId3" cstate="print"/>
          <a:stretch>
            <a:fillRect/>
          </a:stretch>
        </p:blipFill>
        <p:spPr>
          <a:xfrm>
            <a:off x="838200" y="2811693"/>
            <a:ext cx="6629400" cy="2952750"/>
          </a:xfrm>
          <a:prstGeom prst="rect">
            <a:avLst/>
          </a:prstGeom>
        </p:spPr>
      </p:pic>
      <p:sp>
        <p:nvSpPr>
          <p:cNvPr id="32" name="CasellaDiTesto 31"/>
          <p:cNvSpPr txBox="1"/>
          <p:nvPr/>
        </p:nvSpPr>
        <p:spPr>
          <a:xfrm>
            <a:off x="2228849" y="5876680"/>
            <a:ext cx="3467101" cy="523220"/>
          </a:xfrm>
          <a:prstGeom prst="rect">
            <a:avLst/>
          </a:prstGeom>
          <a:noFill/>
        </p:spPr>
        <p:txBody>
          <a:bodyPr wrap="square" rtlCol="0">
            <a:spAutoFit/>
          </a:bodyPr>
          <a:lstStyle/>
          <a:p>
            <a:pPr algn="just"/>
            <a:r>
              <a:rPr lang="it-IT" sz="2800" dirty="0"/>
              <a:t>F</a:t>
            </a:r>
            <a:r>
              <a:rPr lang="it-IT" sz="2800" baseline="-25000" dirty="0"/>
              <a:t>4</a:t>
            </a:r>
            <a:r>
              <a:rPr lang="it-IT" sz="2800" dirty="0"/>
              <a:t>              </a:t>
            </a:r>
            <a:r>
              <a:rPr lang="it-IT" sz="2800" dirty="0">
                <a:solidFill>
                  <a:srgbClr val="FF0000"/>
                </a:solidFill>
              </a:rPr>
              <a:t>F#</a:t>
            </a:r>
            <a:r>
              <a:rPr lang="it-IT" sz="2800" baseline="-25000" dirty="0">
                <a:solidFill>
                  <a:srgbClr val="FF0000"/>
                </a:solidFill>
              </a:rPr>
              <a:t>4</a:t>
            </a:r>
            <a:r>
              <a:rPr lang="it-IT" sz="2800" dirty="0"/>
              <a:t>          G</a:t>
            </a:r>
            <a:r>
              <a:rPr lang="it-IT" sz="2800" baseline="-25000" dirty="0"/>
              <a:t>4</a:t>
            </a:r>
            <a:endParaRPr lang="it-IT" sz="2800" b="1" dirty="0">
              <a:solidFill>
                <a:srgbClr val="FF0000"/>
              </a:solidFill>
            </a:endParaRPr>
          </a:p>
        </p:txBody>
      </p:sp>
      <p:grpSp>
        <p:nvGrpSpPr>
          <p:cNvPr id="37" name="Gruppo 36"/>
          <p:cNvGrpSpPr/>
          <p:nvPr/>
        </p:nvGrpSpPr>
        <p:grpSpPr>
          <a:xfrm>
            <a:off x="3609975" y="3082408"/>
            <a:ext cx="3714750" cy="1689617"/>
            <a:chOff x="3609975" y="3082408"/>
            <a:chExt cx="3714750" cy="1689617"/>
          </a:xfrm>
        </p:grpSpPr>
        <p:cxnSp>
          <p:nvCxnSpPr>
            <p:cNvPr id="33" name="Connettore 2 32"/>
            <p:cNvCxnSpPr/>
            <p:nvPr/>
          </p:nvCxnSpPr>
          <p:spPr>
            <a:xfrm>
              <a:off x="3609975" y="4772025"/>
              <a:ext cx="360000" cy="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ttore 7 34"/>
            <p:cNvCxnSpPr/>
            <p:nvPr/>
          </p:nvCxnSpPr>
          <p:spPr>
            <a:xfrm flipV="1">
              <a:off x="3781425" y="3267075"/>
              <a:ext cx="1628775" cy="1504950"/>
            </a:xfrm>
            <a:prstGeom prst="curvedConnector3">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5410200" y="3082408"/>
              <a:ext cx="1914525" cy="369332"/>
            </a:xfrm>
            <a:prstGeom prst="rect">
              <a:avLst/>
            </a:prstGeom>
            <a:noFill/>
          </p:spPr>
          <p:txBody>
            <a:bodyPr wrap="square" rtlCol="0">
              <a:spAutoFit/>
            </a:bodyPr>
            <a:lstStyle/>
            <a:p>
              <a:r>
                <a:rPr lang="it-IT" dirty="0"/>
                <a:t>Comma pitagorico</a:t>
              </a:r>
            </a:p>
          </p:txBody>
        </p:sp>
      </p:grpSp>
      <p:sp>
        <p:nvSpPr>
          <p:cNvPr id="39" name="CasellaDiTesto 38"/>
          <p:cNvSpPr txBox="1"/>
          <p:nvPr/>
        </p:nvSpPr>
        <p:spPr>
          <a:xfrm>
            <a:off x="7639049" y="2925223"/>
            <a:ext cx="4400551" cy="3539430"/>
          </a:xfrm>
          <a:prstGeom prst="rect">
            <a:avLst/>
          </a:prstGeom>
          <a:noFill/>
        </p:spPr>
        <p:txBody>
          <a:bodyPr wrap="square" rtlCol="0">
            <a:spAutoFit/>
          </a:bodyPr>
          <a:lstStyle/>
          <a:p>
            <a:pPr algn="just"/>
            <a:r>
              <a:rPr lang="it-IT" sz="2800" dirty="0"/>
              <a:t>Progressivamente definiamo i suoni consonanti per quinte che «dividono» i toni in due semitoni (F#, C#, G#, D#, A#) ma a causa del comma pitagorico il circolo delle quinte non si richiude sul DO…</a:t>
            </a:r>
            <a:endParaRPr lang="it-IT" sz="2800" b="0" dirty="0"/>
          </a:p>
        </p:txBody>
      </p:sp>
    </p:spTree>
    <p:extLst>
      <p:ext uri="{BB962C8B-B14F-4D97-AF65-F5344CB8AC3E}">
        <p14:creationId xmlns:p14="http://schemas.microsoft.com/office/powerpoint/2010/main" xmlns="" val="634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p:sp>
        <p:nvSpPr>
          <p:cNvPr id="41" name="CasellaDiTesto 40"/>
          <p:cNvSpPr txBox="1"/>
          <p:nvPr/>
        </p:nvSpPr>
        <p:spPr>
          <a:xfrm>
            <a:off x="5210175" y="1515734"/>
            <a:ext cx="6069106" cy="954107"/>
          </a:xfrm>
          <a:prstGeom prst="rect">
            <a:avLst/>
          </a:prstGeom>
          <a:noFill/>
        </p:spPr>
        <p:txBody>
          <a:bodyPr wrap="square" rtlCol="0">
            <a:spAutoFit/>
          </a:bodyPr>
          <a:lstStyle/>
          <a:p>
            <a:pPr algn="just"/>
            <a:r>
              <a:rPr lang="it-IT" sz="2800" dirty="0"/>
              <a:t>… d’altra parte, non esistono due interi </a:t>
            </a:r>
            <a:r>
              <a:rPr lang="it-IT" sz="2800" b="1" i="1" dirty="0">
                <a:solidFill>
                  <a:srgbClr val="FF0000"/>
                </a:solidFill>
              </a:rPr>
              <a:t>m</a:t>
            </a:r>
            <a:r>
              <a:rPr lang="it-IT" sz="2800" dirty="0"/>
              <a:t> ed </a:t>
            </a:r>
            <a:r>
              <a:rPr lang="it-IT" sz="2800" b="1" i="1" dirty="0">
                <a:solidFill>
                  <a:srgbClr val="FF0000"/>
                </a:solidFill>
              </a:rPr>
              <a:t>n</a:t>
            </a:r>
            <a:r>
              <a:rPr lang="it-IT" sz="2800" dirty="0"/>
              <a:t> tali che:</a:t>
            </a:r>
            <a:endParaRPr lang="it-IT" sz="2800" b="0" dirty="0"/>
          </a:p>
        </p:txBody>
      </p:sp>
      <mc:AlternateContent xmlns:mc="http://schemas.openxmlformats.org/markup-compatibility/2006">
        <mc:Choice xmlns:a14="http://schemas.microsoft.com/office/drawing/2010/main" xmlns="" Requires="a14">
          <p:sp>
            <p:nvSpPr>
              <p:cNvPr id="3" name="CasellaDiTesto 2"/>
              <p:cNvSpPr txBox="1"/>
              <p:nvPr/>
            </p:nvSpPr>
            <p:spPr>
              <a:xfrm>
                <a:off x="7318271" y="2469841"/>
                <a:ext cx="1551194" cy="872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2400" i="1" smtClean="0">
                              <a:latin typeface="Cambria Math" panose="02040503050406030204" pitchFamily="18" charset="0"/>
                            </a:rPr>
                          </m:ctrlPr>
                        </m:sSupPr>
                        <m:e>
                          <m:d>
                            <m:dPr>
                              <m:ctrlPr>
                                <a:rPr lang="it-IT" sz="2400" i="1">
                                  <a:latin typeface="Cambria Math" panose="02040503050406030204" pitchFamily="18" charset="0"/>
                                </a:rPr>
                              </m:ctrlPr>
                            </m:dPr>
                            <m:e>
                              <m:f>
                                <m:fPr>
                                  <m:ctrlPr>
                                    <a:rPr lang="it-IT" sz="2400" i="1">
                                      <a:latin typeface="Cambria Math" panose="02040503050406030204" pitchFamily="18" charset="0"/>
                                    </a:rPr>
                                  </m:ctrlPr>
                                </m:fPr>
                                <m:num>
                                  <m:r>
                                    <a:rPr lang="it-IT" sz="2400" i="1">
                                      <a:latin typeface="Cambria Math" panose="02040503050406030204" pitchFamily="18" charset="0"/>
                                    </a:rPr>
                                    <m:t>3</m:t>
                                  </m:r>
                                </m:num>
                                <m:den>
                                  <m:r>
                                    <a:rPr lang="it-IT" sz="2400" i="1">
                                      <a:latin typeface="Cambria Math" panose="02040503050406030204" pitchFamily="18" charset="0"/>
                                    </a:rPr>
                                    <m:t>2</m:t>
                                  </m:r>
                                </m:den>
                              </m:f>
                            </m:e>
                          </m:d>
                        </m:e>
                        <m:sup>
                          <m:r>
                            <a:rPr lang="it-IT" sz="2400" b="0" i="1" smtClean="0">
                              <a:latin typeface="Cambria Math" panose="02040503050406030204" pitchFamily="18" charset="0"/>
                            </a:rPr>
                            <m:t>𝑚</m:t>
                          </m:r>
                        </m:sup>
                      </m:sSup>
                      <m:r>
                        <a:rPr lang="it-IT" sz="2400" b="0" i="1" smtClean="0">
                          <a:latin typeface="Cambria Math" panose="02040503050406030204" pitchFamily="18" charset="0"/>
                        </a:rPr>
                        <m:t>=</m:t>
                      </m:r>
                      <m:sSup>
                        <m:sSupPr>
                          <m:ctrlPr>
                            <a:rPr lang="it-IT" sz="2400" b="0" i="1" smtClean="0">
                              <a:latin typeface="Cambria Math" panose="02040503050406030204" pitchFamily="18" charset="0"/>
                            </a:rPr>
                          </m:ctrlPr>
                        </m:sSupPr>
                        <m:e>
                          <m:r>
                            <a:rPr lang="it-IT" sz="2400" b="0" i="1" smtClean="0">
                              <a:latin typeface="Cambria Math" panose="02040503050406030204" pitchFamily="18" charset="0"/>
                            </a:rPr>
                            <m:t>2</m:t>
                          </m:r>
                        </m:e>
                        <m:sup>
                          <m:r>
                            <a:rPr lang="it-IT" sz="2400" b="0" i="1" smtClean="0">
                              <a:latin typeface="Cambria Math" panose="02040503050406030204" pitchFamily="18" charset="0"/>
                            </a:rPr>
                            <m:t>𝑛</m:t>
                          </m:r>
                        </m:sup>
                      </m:sSup>
                    </m:oMath>
                  </m:oMathPara>
                </a14:m>
                <a:endParaRPr lang="it-IT" sz="2400" dirty="0"/>
              </a:p>
            </p:txBody>
          </p:sp>
        </mc:Choice>
        <mc:Fallback>
          <p:sp>
            <p:nvSpPr>
              <p:cNvPr id="3" name="CasellaDiTesto 2"/>
              <p:cNvSpPr txBox="1">
                <a:spLocks noRot="1" noChangeAspect="1" noMove="1" noResize="1" noEditPoints="1" noAdjustHandles="1" noChangeArrowheads="1" noChangeShapeType="1" noTextEdit="1"/>
              </p:cNvSpPr>
              <p:nvPr/>
            </p:nvSpPr>
            <p:spPr>
              <a:xfrm>
                <a:off x="7318271" y="2469841"/>
                <a:ext cx="1551194" cy="872739"/>
              </a:xfrm>
              <a:prstGeom prst="rect">
                <a:avLst/>
              </a:prstGeom>
              <a:blipFill rotWithShape="0">
                <a:blip r:embed="rId3" cstate="print"/>
                <a:stretch>
                  <a:fillRect/>
                </a:stretch>
              </a:blipFill>
            </p:spPr>
            <p:txBody>
              <a:bodyPr/>
              <a:lstStyle/>
              <a:p>
                <a:r>
                  <a:rPr lang="it-IT">
                    <a:noFill/>
                  </a:rPr>
                  <a:t> </a:t>
                </a:r>
              </a:p>
            </p:txBody>
          </p:sp>
        </mc:Fallback>
      </mc:AlternateContent>
      <p:sp>
        <p:nvSpPr>
          <p:cNvPr id="13" name="CasellaDiTesto 12"/>
          <p:cNvSpPr txBox="1"/>
          <p:nvPr/>
        </p:nvSpPr>
        <p:spPr>
          <a:xfrm>
            <a:off x="528124" y="3477884"/>
            <a:ext cx="6069106" cy="523220"/>
          </a:xfrm>
          <a:prstGeom prst="rect">
            <a:avLst/>
          </a:prstGeom>
          <a:noFill/>
        </p:spPr>
        <p:txBody>
          <a:bodyPr wrap="square" rtlCol="0">
            <a:spAutoFit/>
          </a:bodyPr>
          <a:lstStyle/>
          <a:p>
            <a:pPr algn="just"/>
            <a:r>
              <a:rPr lang="it-IT" sz="2800" dirty="0"/>
              <a:t>Se esistessero, si avrebbe:</a:t>
            </a:r>
            <a:endParaRPr lang="it-IT" sz="2800" b="0" dirty="0"/>
          </a:p>
        </p:txBody>
      </p:sp>
      <mc:AlternateContent xmlns:mc="http://schemas.openxmlformats.org/markup-compatibility/2006">
        <mc:Choice xmlns:a14="http://schemas.microsoft.com/office/drawing/2010/main" xmlns="" Requires="a14">
          <p:sp>
            <p:nvSpPr>
              <p:cNvPr id="14" name="CasellaDiTesto 13"/>
              <p:cNvSpPr txBox="1"/>
              <p:nvPr/>
            </p:nvSpPr>
            <p:spPr>
              <a:xfrm>
                <a:off x="4655879" y="3554828"/>
                <a:ext cx="18308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2400" i="1" smtClean="0">
                              <a:latin typeface="Cambria Math" panose="02040503050406030204" pitchFamily="18" charset="0"/>
                            </a:rPr>
                          </m:ctrlPr>
                        </m:sSupPr>
                        <m:e>
                          <m:d>
                            <m:dPr>
                              <m:ctrlPr>
                                <a:rPr lang="it-IT" sz="2400" i="1">
                                  <a:latin typeface="Cambria Math" panose="02040503050406030204" pitchFamily="18" charset="0"/>
                                </a:rPr>
                              </m:ctrlPr>
                            </m:dPr>
                            <m:e>
                              <m:r>
                                <a:rPr lang="it-IT" sz="2400" b="0" i="1" smtClean="0">
                                  <a:latin typeface="Cambria Math" panose="02040503050406030204" pitchFamily="18" charset="0"/>
                                </a:rPr>
                                <m:t>3</m:t>
                              </m:r>
                            </m:e>
                          </m:d>
                        </m:e>
                        <m:sup>
                          <m:r>
                            <a:rPr lang="it-IT" sz="2400" b="0" i="1" smtClean="0">
                              <a:latin typeface="Cambria Math" panose="02040503050406030204" pitchFamily="18" charset="0"/>
                            </a:rPr>
                            <m:t>𝑚</m:t>
                          </m:r>
                        </m:sup>
                      </m:sSup>
                      <m:r>
                        <a:rPr lang="it-IT" sz="2400" b="0" i="1" smtClean="0">
                          <a:latin typeface="Cambria Math" panose="02040503050406030204" pitchFamily="18" charset="0"/>
                        </a:rPr>
                        <m:t>=</m:t>
                      </m:r>
                      <m:sSup>
                        <m:sSupPr>
                          <m:ctrlPr>
                            <a:rPr lang="it-IT" sz="2400" b="0" i="1" smtClean="0">
                              <a:latin typeface="Cambria Math" panose="02040503050406030204" pitchFamily="18" charset="0"/>
                            </a:rPr>
                          </m:ctrlPr>
                        </m:sSupPr>
                        <m:e>
                          <m:r>
                            <a:rPr lang="it-IT" sz="2400" b="0" i="1" smtClean="0">
                              <a:latin typeface="Cambria Math" panose="02040503050406030204" pitchFamily="18" charset="0"/>
                            </a:rPr>
                            <m:t>2</m:t>
                          </m:r>
                        </m:e>
                        <m:sup>
                          <m:r>
                            <a:rPr lang="it-IT" sz="2400" b="0" i="1" smtClean="0">
                              <a:latin typeface="Cambria Math" panose="02040503050406030204" pitchFamily="18" charset="0"/>
                            </a:rPr>
                            <m:t>𝑛</m:t>
                          </m:r>
                          <m:r>
                            <a:rPr lang="it-IT" sz="2400" b="0" i="1" smtClean="0">
                              <a:latin typeface="Cambria Math" panose="02040503050406030204" pitchFamily="18" charset="0"/>
                            </a:rPr>
                            <m:t>+</m:t>
                          </m:r>
                          <m:r>
                            <a:rPr lang="it-IT" sz="2400" b="0" i="1" smtClean="0">
                              <a:latin typeface="Cambria Math" panose="02040503050406030204" pitchFamily="18" charset="0"/>
                            </a:rPr>
                            <m:t>𝑚</m:t>
                          </m:r>
                        </m:sup>
                      </m:sSup>
                    </m:oMath>
                  </m:oMathPara>
                </a14:m>
                <a:endParaRPr lang="it-IT" sz="2400" dirty="0"/>
              </a:p>
            </p:txBody>
          </p:sp>
        </mc:Choice>
        <mc:Fallback>
          <p:sp>
            <p:nvSpPr>
              <p:cNvPr id="14" name="CasellaDiTesto 13"/>
              <p:cNvSpPr txBox="1">
                <a:spLocks noRot="1" noChangeAspect="1" noMove="1" noResize="1" noEditPoints="1" noAdjustHandles="1" noChangeArrowheads="1" noChangeShapeType="1" noTextEdit="1"/>
              </p:cNvSpPr>
              <p:nvPr/>
            </p:nvSpPr>
            <p:spPr>
              <a:xfrm>
                <a:off x="4655879" y="3554828"/>
                <a:ext cx="1830822" cy="369332"/>
              </a:xfrm>
              <a:prstGeom prst="rect">
                <a:avLst/>
              </a:prstGeom>
              <a:blipFill rotWithShape="0">
                <a:blip r:embed="rId4" cstate="print"/>
                <a:stretch>
                  <a:fillRect r="-333" b="-6557"/>
                </a:stretch>
              </a:blipFill>
            </p:spPr>
            <p:txBody>
              <a:bodyPr/>
              <a:lstStyle/>
              <a:p>
                <a:r>
                  <a:rPr lang="it-IT">
                    <a:noFill/>
                  </a:rPr>
                  <a:t> </a:t>
                </a:r>
              </a:p>
            </p:txBody>
          </p:sp>
        </mc:Fallback>
      </mc:AlternateContent>
      <p:sp>
        <p:nvSpPr>
          <p:cNvPr id="17" name="CasellaDiTesto 16"/>
          <p:cNvSpPr txBox="1"/>
          <p:nvPr/>
        </p:nvSpPr>
        <p:spPr>
          <a:xfrm>
            <a:off x="417594" y="4109155"/>
            <a:ext cx="9526505" cy="523220"/>
          </a:xfrm>
          <a:prstGeom prst="rect">
            <a:avLst/>
          </a:prstGeom>
          <a:noFill/>
        </p:spPr>
        <p:txBody>
          <a:bodyPr wrap="square" rtlCol="0">
            <a:spAutoFit/>
          </a:bodyPr>
          <a:lstStyle/>
          <a:p>
            <a:pPr algn="just"/>
            <a:r>
              <a:rPr lang="it-IT" sz="2800" dirty="0"/>
              <a:t>… e quindi, un numero dispari sarebbe uguale a un numero pari.</a:t>
            </a:r>
          </a:p>
        </p:txBody>
      </p:sp>
      <p:sp>
        <p:nvSpPr>
          <p:cNvPr id="18" name="CasellaDiTesto 17"/>
          <p:cNvSpPr txBox="1"/>
          <p:nvPr/>
        </p:nvSpPr>
        <p:spPr>
          <a:xfrm>
            <a:off x="417594" y="5040254"/>
            <a:ext cx="10861687" cy="523220"/>
          </a:xfrm>
          <a:prstGeom prst="rect">
            <a:avLst/>
          </a:prstGeom>
          <a:noFill/>
        </p:spPr>
        <p:txBody>
          <a:bodyPr wrap="square" rtlCol="0">
            <a:spAutoFit/>
          </a:bodyPr>
          <a:lstStyle/>
          <a:p>
            <a:pPr algn="just"/>
            <a:r>
              <a:rPr lang="it-IT" sz="2800" i="1" dirty="0"/>
              <a:t>Ma la stonatura dovuta al «comma pitagorico» si avverte all’ascolto?</a:t>
            </a:r>
          </a:p>
        </p:txBody>
      </p:sp>
    </p:spTree>
    <p:extLst>
      <p:ext uri="{BB962C8B-B14F-4D97-AF65-F5344CB8AC3E}">
        <p14:creationId xmlns:p14="http://schemas.microsoft.com/office/powerpoint/2010/main" xmlns="" val="12970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p:sp>
        <p:nvSpPr>
          <p:cNvPr id="41" name="CasellaDiTesto 40"/>
          <p:cNvSpPr txBox="1"/>
          <p:nvPr/>
        </p:nvSpPr>
        <p:spPr>
          <a:xfrm>
            <a:off x="5144013" y="1019175"/>
            <a:ext cx="6457950" cy="2246769"/>
          </a:xfrm>
          <a:prstGeom prst="rect">
            <a:avLst/>
          </a:prstGeom>
          <a:noFill/>
        </p:spPr>
        <p:txBody>
          <a:bodyPr wrap="square" rtlCol="0">
            <a:spAutoFit/>
          </a:bodyPr>
          <a:lstStyle/>
          <a:p>
            <a:pPr algn="just"/>
            <a:r>
              <a:rPr lang="it-IT" sz="2800" dirty="0"/>
              <a:t>L’apparato uditivo ha di solito una risoluzione, nella zona centrale dello spettro acustico, di 2 Hz, un orecchio allenato di un musicista può essere anche più sensibile. </a:t>
            </a:r>
            <a:endParaRPr lang="it-IT" sz="2800" b="0" dirty="0"/>
          </a:p>
        </p:txBody>
      </p:sp>
      <p:sp>
        <p:nvSpPr>
          <p:cNvPr id="10" name="CasellaDiTesto 9"/>
          <p:cNvSpPr txBox="1"/>
          <p:nvPr/>
        </p:nvSpPr>
        <p:spPr>
          <a:xfrm>
            <a:off x="528124" y="3343275"/>
            <a:ext cx="11073839" cy="3108543"/>
          </a:xfrm>
          <a:prstGeom prst="rect">
            <a:avLst/>
          </a:prstGeom>
          <a:noFill/>
        </p:spPr>
        <p:txBody>
          <a:bodyPr wrap="square" rtlCol="0">
            <a:spAutoFit/>
          </a:bodyPr>
          <a:lstStyle/>
          <a:p>
            <a:pPr algn="just"/>
            <a:r>
              <a:rPr lang="it-IT" sz="2800" dirty="0"/>
              <a:t>Considerando che il LA del diapason (in 4° ottava) ha una frequenza di 440 Hz, se ne deduce che un errore è accettabile entro lo 0,3%, grosso modo. Il comma pitagorico, come visto, è superiore a 1,3%.</a:t>
            </a:r>
          </a:p>
          <a:p>
            <a:pPr algn="just"/>
            <a:r>
              <a:rPr lang="it-IT" sz="2800" b="0" dirty="0"/>
              <a:t>Anche se l’idea pitagorica non è realizzabile, la struttura che i pitagorici hanno costruito è rimasta, almeno in occidente, fino ai nostri giorni: un’ottava divisa in 12 semitoni, di cui 7 («tasti bianchi») costituiscono la cosiddetta «</a:t>
            </a:r>
            <a:r>
              <a:rPr lang="it-IT" sz="2800" b="0" i="1" dirty="0">
                <a:solidFill>
                  <a:srgbClr val="FF0000"/>
                </a:solidFill>
              </a:rPr>
              <a:t>scala diatonica</a:t>
            </a:r>
            <a:r>
              <a:rPr lang="it-IT" sz="2800" b="0" dirty="0"/>
              <a:t>», che le note «</a:t>
            </a:r>
            <a:r>
              <a:rPr lang="it-IT" sz="2800" b="0" i="1" dirty="0">
                <a:solidFill>
                  <a:srgbClr val="FF0000"/>
                </a:solidFill>
              </a:rPr>
              <a:t>alterate</a:t>
            </a:r>
            <a:r>
              <a:rPr lang="it-IT" sz="2800" b="0" dirty="0"/>
              <a:t>» completano.</a:t>
            </a:r>
          </a:p>
        </p:txBody>
      </p:sp>
    </p:spTree>
    <p:extLst>
      <p:ext uri="{BB962C8B-B14F-4D97-AF65-F5344CB8AC3E}">
        <p14:creationId xmlns:p14="http://schemas.microsoft.com/office/powerpoint/2010/main" xmlns="" val="3996340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tretch>
            <a:fillRect/>
          </a:stretch>
        </p:blipFill>
        <p:spPr>
          <a:xfrm>
            <a:off x="178933" y="235645"/>
            <a:ext cx="4867275" cy="2743200"/>
          </a:xfrm>
          <a:prstGeom prst="rect">
            <a:avLst/>
          </a:prstGeom>
        </p:spPr>
      </p:pic>
      <p:sp>
        <p:nvSpPr>
          <p:cNvPr id="3" name="CasellaDiTesto 2"/>
          <p:cNvSpPr txBox="1"/>
          <p:nvPr/>
        </p:nvSpPr>
        <p:spPr>
          <a:xfrm>
            <a:off x="178933" y="2963464"/>
            <a:ext cx="4867275" cy="646331"/>
          </a:xfrm>
          <a:prstGeom prst="rect">
            <a:avLst/>
          </a:prstGeom>
          <a:noFill/>
          <a:ln w="19050">
            <a:solidFill>
              <a:schemeClr val="tx1"/>
            </a:solidFill>
          </a:ln>
        </p:spPr>
        <p:txBody>
          <a:bodyPr wrap="square" rtlCol="0">
            <a:spAutoFit/>
          </a:bodyPr>
          <a:lstStyle/>
          <a:p>
            <a:pPr algn="ctr"/>
            <a:r>
              <a:rPr lang="it-IT" i="1" dirty="0"/>
              <a:t>Il «canone» che i greci usavano per produrre intervalli armonici</a:t>
            </a:r>
          </a:p>
        </p:txBody>
      </p:sp>
      <p:sp>
        <p:nvSpPr>
          <p:cNvPr id="4" name="CasellaDiTesto 3"/>
          <p:cNvSpPr txBox="1"/>
          <p:nvPr/>
        </p:nvSpPr>
        <p:spPr>
          <a:xfrm>
            <a:off x="178933" y="4210841"/>
            <a:ext cx="4867275" cy="1938992"/>
          </a:xfrm>
          <a:prstGeom prst="rect">
            <a:avLst/>
          </a:prstGeom>
          <a:noFill/>
          <a:ln w="19050">
            <a:solidFill>
              <a:schemeClr val="tx1"/>
            </a:solidFill>
          </a:ln>
        </p:spPr>
        <p:txBody>
          <a:bodyPr wrap="square" rtlCol="0">
            <a:spAutoFit/>
          </a:bodyPr>
          <a:lstStyle/>
          <a:p>
            <a:r>
              <a:rPr lang="it-IT" sz="2400" dirty="0"/>
              <a:t>Premendo la corda in punti che la dividono secondo rapporti interi, si producono intervalli di ottava, quinta, quarta</a:t>
            </a:r>
            <a:r>
              <a:rPr lang="it-IT" sz="2400" dirty="0">
                <a:solidFill>
                  <a:srgbClr val="FF0000"/>
                </a:solidFill>
              </a:rPr>
              <a:t>, terza maggiore </a:t>
            </a:r>
            <a:r>
              <a:rPr lang="it-IT" sz="2400">
                <a:solidFill>
                  <a:srgbClr val="FF0000"/>
                </a:solidFill>
              </a:rPr>
              <a:t>e terza minore </a:t>
            </a:r>
            <a:r>
              <a:rPr lang="it-IT" sz="2400" dirty="0">
                <a:solidFill>
                  <a:srgbClr val="FF0000"/>
                </a:solidFill>
              </a:rPr>
              <a:t>(che però non sono «pitagorici»</a:t>
            </a:r>
            <a:r>
              <a:rPr lang="it-IT" sz="2400" dirty="0"/>
              <a:t>)</a:t>
            </a:r>
          </a:p>
        </p:txBody>
      </p:sp>
      <p:pic>
        <p:nvPicPr>
          <p:cNvPr id="65537" name="Picture 1"/>
          <p:cNvPicPr>
            <a:picLocks noChangeAspect="1" noChangeArrowheads="1"/>
          </p:cNvPicPr>
          <p:nvPr/>
        </p:nvPicPr>
        <p:blipFill>
          <a:blip r:embed="rId3" cstate="print"/>
          <a:srcRect/>
          <a:stretch>
            <a:fillRect/>
          </a:stretch>
        </p:blipFill>
        <p:spPr bwMode="auto">
          <a:xfrm>
            <a:off x="5100445" y="390525"/>
            <a:ext cx="7040880" cy="5833872"/>
          </a:xfrm>
          <a:prstGeom prst="rect">
            <a:avLst/>
          </a:prstGeom>
          <a:noFill/>
          <a:ln w="9525">
            <a:noFill/>
            <a:miter lim="800000"/>
            <a:headEnd/>
            <a:tailEnd/>
          </a:ln>
          <a:effectLst/>
        </p:spPr>
      </p:pic>
    </p:spTree>
    <p:extLst>
      <p:ext uri="{BB962C8B-B14F-4D97-AF65-F5344CB8AC3E}">
        <p14:creationId xmlns:p14="http://schemas.microsoft.com/office/powerpoint/2010/main" xmlns="" val="3129213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591674" y="365126"/>
            <a:ext cx="10878671" cy="863040"/>
          </a:xfrm>
          <a:prstGeom prst="rect">
            <a:avLst/>
          </a:prstGeom>
        </p:spPr>
        <p:txBody>
          <a:bodyPr>
            <a:normAutofit fontScale="82500" lnSpcReduction="10000"/>
          </a:bodyPr>
          <a:lstStyle/>
          <a:p>
            <a:pPr lvl="0" algn="ctr">
              <a:lnSpc>
                <a:spcPct val="90000"/>
              </a:lnSpc>
              <a:spcBef>
                <a:spcPct val="0"/>
              </a:spcBef>
            </a:pPr>
            <a:r>
              <a:rPr lang="it-IT" sz="4400" dirty="0">
                <a:latin typeface="+mj-lt"/>
                <a:ea typeface="+mj-ea"/>
                <a:cs typeface="+mj-cs"/>
              </a:rPr>
              <a:t>DOPO I PITAGORICI: Dalla musica monodica alla polifonia</a:t>
            </a:r>
          </a:p>
        </p:txBody>
      </p:sp>
      <p:sp>
        <p:nvSpPr>
          <p:cNvPr id="41" name="CasellaDiTesto 40"/>
          <p:cNvSpPr txBox="1"/>
          <p:nvPr/>
        </p:nvSpPr>
        <p:spPr>
          <a:xfrm>
            <a:off x="528124" y="1073605"/>
            <a:ext cx="11073839" cy="1384995"/>
          </a:xfrm>
          <a:prstGeom prst="rect">
            <a:avLst/>
          </a:prstGeom>
          <a:noFill/>
        </p:spPr>
        <p:txBody>
          <a:bodyPr wrap="square" rtlCol="0">
            <a:spAutoFit/>
          </a:bodyPr>
          <a:lstStyle/>
          <a:p>
            <a:pPr algn="just"/>
            <a:r>
              <a:rPr lang="it-IT" sz="2800" dirty="0"/>
              <a:t>Dalla musica greca antica fino al canto gregoriano, la struttura resta monodica, per cui i problemi della scala pitagorica non sono eccessivamente limitanti. </a:t>
            </a:r>
            <a:endParaRPr lang="it-IT" sz="2800" b="0" dirty="0"/>
          </a:p>
        </p:txBody>
      </p:sp>
      <p:sp>
        <p:nvSpPr>
          <p:cNvPr id="10" name="CasellaDiTesto 9"/>
          <p:cNvSpPr txBox="1"/>
          <p:nvPr/>
        </p:nvSpPr>
        <p:spPr>
          <a:xfrm>
            <a:off x="5867399" y="2646589"/>
            <a:ext cx="5734563" cy="2246769"/>
          </a:xfrm>
          <a:prstGeom prst="rect">
            <a:avLst/>
          </a:prstGeom>
          <a:noFill/>
        </p:spPr>
        <p:txBody>
          <a:bodyPr wrap="square" rtlCol="0">
            <a:spAutoFit/>
          </a:bodyPr>
          <a:lstStyle/>
          <a:p>
            <a:pPr algn="just"/>
            <a:r>
              <a:rPr lang="it-IT" sz="2800" dirty="0"/>
              <a:t>Con lo sviluppo della notazione scritta, nel secolo XI, si affermano procedimenti compositivi più complessi, basati su «più voci», la «polifonia».</a:t>
            </a:r>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1024" y="2569029"/>
            <a:ext cx="4787725" cy="25799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CasellaDiTesto 6"/>
          <p:cNvSpPr txBox="1"/>
          <p:nvPr/>
        </p:nvSpPr>
        <p:spPr>
          <a:xfrm>
            <a:off x="674913" y="5302733"/>
            <a:ext cx="10839962" cy="954107"/>
          </a:xfrm>
          <a:prstGeom prst="rect">
            <a:avLst/>
          </a:prstGeom>
          <a:noFill/>
        </p:spPr>
        <p:txBody>
          <a:bodyPr wrap="square" rtlCol="0">
            <a:spAutoFit/>
          </a:bodyPr>
          <a:lstStyle/>
          <a:p>
            <a:pPr algn="just"/>
            <a:r>
              <a:rPr lang="it-IT" sz="2800" dirty="0"/>
              <a:t>Vengono in uso intervalli non consentiti dalla teoria pitagorica, come le terze e le seste…</a:t>
            </a:r>
          </a:p>
        </p:txBody>
      </p:sp>
    </p:spTree>
    <p:extLst>
      <p:ext uri="{BB962C8B-B14F-4D97-AF65-F5344CB8AC3E}">
        <p14:creationId xmlns:p14="http://schemas.microsoft.com/office/powerpoint/2010/main" xmlns="" val="157995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200001"/>
            <a:ext cx="10515600" cy="3007632"/>
          </a:xfrm>
        </p:spPr>
        <p:txBody>
          <a:bodyPr>
            <a:normAutofit/>
          </a:bodyPr>
          <a:lstStyle/>
          <a:p>
            <a:pPr marL="0" indent="0">
              <a:buNone/>
            </a:pPr>
            <a:r>
              <a:rPr lang="it-IT" dirty="0"/>
              <a:t>Alla metà del XVI secolo </a:t>
            </a:r>
            <a:r>
              <a:rPr lang="it-IT" dirty="0" err="1"/>
              <a:t>Gioseffo</a:t>
            </a:r>
            <a:r>
              <a:rPr lang="it-IT" dirty="0"/>
              <a:t> </a:t>
            </a:r>
            <a:r>
              <a:rPr lang="it-IT" dirty="0" err="1"/>
              <a:t>Zarlino</a:t>
            </a:r>
            <a:r>
              <a:rPr lang="it-IT" dirty="0"/>
              <a:t> (1517-1590), operando ancora solo al livello matematico, allarga la «</a:t>
            </a:r>
            <a:r>
              <a:rPr lang="it-IT" dirty="0" err="1"/>
              <a:t>tetraktis</a:t>
            </a:r>
            <a:r>
              <a:rPr lang="it-IT" dirty="0"/>
              <a:t>» pitagorica al «senario», utilizzando anche i numeri 5 e 6.</a:t>
            </a:r>
          </a:p>
          <a:p>
            <a:pPr marL="0" indent="0" algn="just">
              <a:buNone/>
            </a:pPr>
            <a:r>
              <a:rPr lang="it-IT" dirty="0" err="1"/>
              <a:t>Zarlino</a:t>
            </a:r>
            <a:r>
              <a:rPr lang="it-IT" dirty="0"/>
              <a:t> introduce formalmente i rapporti 5/4 (terza maggiore) e 6/5 (terza minore). Ne viene fuori la cosiddetta “scala naturale”, che “</a:t>
            </a:r>
            <a:r>
              <a:rPr lang="it-IT" dirty="0">
                <a:solidFill>
                  <a:srgbClr val="FF0000"/>
                </a:solidFill>
              </a:rPr>
              <a:t>tempera</a:t>
            </a:r>
            <a:r>
              <a:rPr lang="it-IT" dirty="0"/>
              <a:t>” un po’ la scala pitagorica, usando rapporti più semplici, e partendo dal 5° armonico naturale:</a:t>
            </a:r>
          </a:p>
        </p:txBody>
      </p:sp>
      <p:sp>
        <p:nvSpPr>
          <p:cNvPr id="1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DOPO I PITAGORICI: La scala naturale</a:t>
            </a:r>
          </a:p>
        </p:txBody>
      </p:sp>
      <p:pic>
        <p:nvPicPr>
          <p:cNvPr id="63489" name="Picture 1"/>
          <p:cNvPicPr>
            <a:picLocks noChangeAspect="1" noChangeArrowheads="1"/>
          </p:cNvPicPr>
          <p:nvPr/>
        </p:nvPicPr>
        <p:blipFill>
          <a:blip r:embed="rId2" cstate="print"/>
          <a:srcRect/>
          <a:stretch>
            <a:fillRect/>
          </a:stretch>
        </p:blipFill>
        <p:spPr bwMode="auto">
          <a:xfrm>
            <a:off x="2071688" y="4186025"/>
            <a:ext cx="8048625" cy="2609850"/>
          </a:xfrm>
          <a:prstGeom prst="rect">
            <a:avLst/>
          </a:prstGeom>
          <a:noFill/>
          <a:ln w="9525">
            <a:noFill/>
            <a:miter lim="800000"/>
            <a:headEnd/>
            <a:tailEnd/>
          </a:ln>
          <a:effectLst/>
        </p:spPr>
      </p:pic>
    </p:spTree>
    <p:extLst>
      <p:ext uri="{BB962C8B-B14F-4D97-AF65-F5344CB8AC3E}">
        <p14:creationId xmlns:p14="http://schemas.microsoft.com/office/powerpoint/2010/main" xmlns="" val="147467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93374" y="1235861"/>
            <a:ext cx="10708341" cy="906709"/>
          </a:xfrm>
        </p:spPr>
        <p:txBody>
          <a:bodyPr>
            <a:normAutofit/>
          </a:bodyPr>
          <a:lstStyle/>
          <a:p>
            <a:pPr marL="0" indent="0">
              <a:buNone/>
            </a:pPr>
            <a:r>
              <a:rPr lang="it-IT" dirty="0"/>
              <a:t>…laddove con la scala pitagorica il 5° armonico era «stonato», in quanto costruito per quinte…</a:t>
            </a:r>
          </a:p>
        </p:txBody>
      </p:sp>
      <p:sp>
        <p:nvSpPr>
          <p:cNvPr id="2" name="CasellaDiTesto 1"/>
          <p:cNvSpPr txBox="1"/>
          <p:nvPr/>
        </p:nvSpPr>
        <p:spPr>
          <a:xfrm>
            <a:off x="881099" y="5467836"/>
            <a:ext cx="10728195" cy="954107"/>
          </a:xfrm>
          <a:prstGeom prst="rect">
            <a:avLst/>
          </a:prstGeom>
          <a:noFill/>
        </p:spPr>
        <p:txBody>
          <a:bodyPr wrap="square" rtlCol="0">
            <a:spAutoFit/>
          </a:bodyPr>
          <a:lstStyle/>
          <a:p>
            <a:r>
              <a:rPr lang="it-IT" sz="2800" dirty="0"/>
              <a:t>La scala costruita da </a:t>
            </a:r>
            <a:r>
              <a:rPr lang="it-IT" sz="2800" dirty="0" err="1"/>
              <a:t>Zarlino</a:t>
            </a:r>
            <a:r>
              <a:rPr lang="it-IT" sz="2800" dirty="0"/>
              <a:t> sulla base del senario usa rapporti più semplici, ma non risolve affatto il problema del comma… </a:t>
            </a:r>
          </a:p>
        </p:txBody>
      </p:sp>
      <p:sp>
        <p:nvSpPr>
          <p:cNvPr id="13"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DOPO I PITAGORICI: La scala naturale</a:t>
            </a:r>
          </a:p>
        </p:txBody>
      </p:sp>
      <p:pic>
        <p:nvPicPr>
          <p:cNvPr id="62465" name="Picture 1"/>
          <p:cNvPicPr>
            <a:picLocks noChangeAspect="1" noChangeArrowheads="1"/>
          </p:cNvPicPr>
          <p:nvPr/>
        </p:nvPicPr>
        <p:blipFill>
          <a:blip r:embed="rId2" cstate="print"/>
          <a:srcRect/>
          <a:stretch>
            <a:fillRect/>
          </a:stretch>
        </p:blipFill>
        <p:spPr bwMode="auto">
          <a:xfrm>
            <a:off x="3962400" y="2155465"/>
            <a:ext cx="4424363" cy="3256184"/>
          </a:xfrm>
          <a:prstGeom prst="rect">
            <a:avLst/>
          </a:prstGeom>
          <a:noFill/>
          <a:ln w="9525">
            <a:noFill/>
            <a:miter lim="800000"/>
            <a:headEnd/>
            <a:tailEnd/>
          </a:ln>
          <a:effectLst/>
        </p:spPr>
      </p:pic>
    </p:spTree>
    <p:extLst>
      <p:ext uri="{BB962C8B-B14F-4D97-AF65-F5344CB8AC3E}">
        <p14:creationId xmlns:p14="http://schemas.microsoft.com/office/powerpoint/2010/main" xmlns="" val="269892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447675" y="1406892"/>
            <a:ext cx="4949080" cy="523220"/>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SCALA DIATONICA “NATURALE”</a:t>
            </a:r>
            <a:endParaRPr kumimoji="0" lang="it-IT" altLang="it-IT" sz="2800" b="0" i="0" u="none" strike="noStrike" cap="none" normalizeH="0" baseline="0" dirty="0">
              <a:ln>
                <a:noFill/>
              </a:ln>
              <a:solidFill>
                <a:schemeClr val="tx1"/>
              </a:solidFill>
              <a:effectLst/>
            </a:endParaRPr>
          </a:p>
        </p:txBody>
      </p:sp>
      <p:sp>
        <p:nvSpPr>
          <p:cNvPr id="15" name="CasellaDiTesto 14"/>
          <p:cNvSpPr txBox="1"/>
          <p:nvPr/>
        </p:nvSpPr>
        <p:spPr>
          <a:xfrm>
            <a:off x="2980228" y="5175633"/>
            <a:ext cx="7787299" cy="400110"/>
          </a:xfrm>
          <a:prstGeom prst="rect">
            <a:avLst/>
          </a:prstGeom>
          <a:noFill/>
        </p:spPr>
        <p:txBody>
          <a:bodyPr wrap="square" rtlCol="0">
            <a:spAutoFit/>
          </a:bodyPr>
          <a:lstStyle/>
          <a:p>
            <a:pPr algn="just"/>
            <a:r>
              <a:rPr lang="it-IT" sz="2000" i="1" dirty="0"/>
              <a:t>TONO     TONO    SEMITONO  TONO      TONO      TONO      SEMITONO</a:t>
            </a:r>
          </a:p>
        </p:txBody>
      </p:sp>
      <p:graphicFrame>
        <p:nvGraphicFramePr>
          <p:cNvPr id="16" name="Object 3"/>
          <p:cNvGraphicFramePr>
            <a:graphicFrameLocks noChangeAspect="1"/>
          </p:cNvGraphicFramePr>
          <p:nvPr>
            <p:extLst>
              <p:ext uri="{D42A27DB-BD31-4B8C-83A1-F6EECF244321}">
                <p14:modId xmlns:p14="http://schemas.microsoft.com/office/powerpoint/2010/main" xmlns="" val="4018313661"/>
              </p:ext>
            </p:extLst>
          </p:nvPr>
        </p:nvGraphicFramePr>
        <p:xfrm>
          <a:off x="2743200" y="2698750"/>
          <a:ext cx="7532688" cy="982663"/>
        </p:xfrm>
        <a:graphic>
          <a:graphicData uri="http://schemas.openxmlformats.org/presentationml/2006/ole">
            <p:oleObj spid="_x0000_s61464" name="Equazione" r:id="rId3" imgW="2666880" imgH="393480" progId="">
              <p:embed/>
            </p:oleObj>
          </a:graphicData>
        </a:graphic>
      </p:graphicFrame>
      <p:sp>
        <p:nvSpPr>
          <p:cNvPr id="17" name="Freccia curva 16"/>
          <p:cNvSpPr/>
          <p:nvPr/>
        </p:nvSpPr>
        <p:spPr>
          <a:xfrm rot="5400000">
            <a:off x="6000180" y="1353670"/>
            <a:ext cx="519953" cy="10219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CasellaDiTesto 17"/>
          <p:cNvSpPr txBox="1"/>
          <p:nvPr/>
        </p:nvSpPr>
        <p:spPr>
          <a:xfrm>
            <a:off x="779930" y="2967329"/>
            <a:ext cx="1281952" cy="369332"/>
          </a:xfrm>
          <a:prstGeom prst="rect">
            <a:avLst/>
          </a:prstGeom>
          <a:noFill/>
        </p:spPr>
        <p:txBody>
          <a:bodyPr wrap="square" rtlCol="0">
            <a:spAutoFit/>
          </a:bodyPr>
          <a:lstStyle/>
          <a:p>
            <a:r>
              <a:rPr lang="it-IT" i="1" dirty="0">
                <a:ln>
                  <a:solidFill>
                    <a:srgbClr val="FF0000"/>
                  </a:solidFill>
                </a:ln>
              </a:rPr>
              <a:t>Frequenze</a:t>
            </a:r>
          </a:p>
        </p:txBody>
      </p:sp>
      <p:sp>
        <p:nvSpPr>
          <p:cNvPr id="19" name="CasellaDiTesto 18"/>
          <p:cNvSpPr txBox="1"/>
          <p:nvPr/>
        </p:nvSpPr>
        <p:spPr>
          <a:xfrm>
            <a:off x="779930" y="4572024"/>
            <a:ext cx="1281952" cy="369332"/>
          </a:xfrm>
          <a:prstGeom prst="rect">
            <a:avLst/>
          </a:prstGeom>
          <a:noFill/>
        </p:spPr>
        <p:txBody>
          <a:bodyPr wrap="square" rtlCol="0">
            <a:spAutoFit/>
          </a:bodyPr>
          <a:lstStyle/>
          <a:p>
            <a:r>
              <a:rPr lang="it-IT" i="1" dirty="0">
                <a:ln>
                  <a:solidFill>
                    <a:srgbClr val="FF0000"/>
                  </a:solidFill>
                </a:ln>
              </a:rPr>
              <a:t>Intervalli</a:t>
            </a:r>
          </a:p>
        </p:txBody>
      </p:sp>
      <p:graphicFrame>
        <p:nvGraphicFramePr>
          <p:cNvPr id="20" name="Object 3"/>
          <p:cNvGraphicFramePr>
            <a:graphicFrameLocks noChangeAspect="1"/>
          </p:cNvGraphicFramePr>
          <p:nvPr>
            <p:extLst>
              <p:ext uri="{D42A27DB-BD31-4B8C-83A1-F6EECF244321}">
                <p14:modId xmlns:p14="http://schemas.microsoft.com/office/powerpoint/2010/main" xmlns="" val="2222066996"/>
              </p:ext>
            </p:extLst>
          </p:nvPr>
        </p:nvGraphicFramePr>
        <p:xfrm>
          <a:off x="2922215" y="4171950"/>
          <a:ext cx="6834560" cy="828675"/>
        </p:xfrm>
        <a:graphic>
          <a:graphicData uri="http://schemas.openxmlformats.org/presentationml/2006/ole">
            <p:oleObj spid="_x0000_s61465" name="Equazione" r:id="rId4" imgW="3174840" imgH="393480" progId="">
              <p:embed/>
            </p:oleObj>
          </a:graphicData>
        </a:graphic>
      </p:graphicFrame>
      <p:grpSp>
        <p:nvGrpSpPr>
          <p:cNvPr id="21" name="Gruppo 20"/>
          <p:cNvGrpSpPr/>
          <p:nvPr/>
        </p:nvGrpSpPr>
        <p:grpSpPr>
          <a:xfrm>
            <a:off x="3155575" y="3442459"/>
            <a:ext cx="564777" cy="744070"/>
            <a:chOff x="3173505" y="3074894"/>
            <a:chExt cx="564777" cy="744070"/>
          </a:xfrm>
        </p:grpSpPr>
        <p:cxnSp>
          <p:nvCxnSpPr>
            <p:cNvPr id="22" name="Connettore 1 21"/>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4" name="Gruppo 23"/>
          <p:cNvGrpSpPr/>
          <p:nvPr/>
        </p:nvGrpSpPr>
        <p:grpSpPr>
          <a:xfrm>
            <a:off x="4078940" y="3460387"/>
            <a:ext cx="564777" cy="744070"/>
            <a:chOff x="3173505" y="3074894"/>
            <a:chExt cx="564777" cy="744070"/>
          </a:xfrm>
        </p:grpSpPr>
        <p:cxnSp>
          <p:nvCxnSpPr>
            <p:cNvPr id="25" name="Connettore 1 24"/>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7" name="Gruppo 26"/>
          <p:cNvGrpSpPr/>
          <p:nvPr/>
        </p:nvGrpSpPr>
        <p:grpSpPr>
          <a:xfrm>
            <a:off x="5109882" y="3415564"/>
            <a:ext cx="564777" cy="744070"/>
            <a:chOff x="3173505" y="3074894"/>
            <a:chExt cx="564777" cy="744070"/>
          </a:xfrm>
        </p:grpSpPr>
        <p:cxnSp>
          <p:nvCxnSpPr>
            <p:cNvPr id="28" name="Connettore 1 27"/>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0" name="Gruppo 29"/>
          <p:cNvGrpSpPr/>
          <p:nvPr/>
        </p:nvGrpSpPr>
        <p:grpSpPr>
          <a:xfrm>
            <a:off x="6033246" y="3424528"/>
            <a:ext cx="564777" cy="744070"/>
            <a:chOff x="3173505" y="3074894"/>
            <a:chExt cx="564777" cy="744070"/>
          </a:xfrm>
        </p:grpSpPr>
        <p:cxnSp>
          <p:nvCxnSpPr>
            <p:cNvPr id="31" name="Connettore 1 30"/>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3" name="Gruppo 32"/>
          <p:cNvGrpSpPr/>
          <p:nvPr/>
        </p:nvGrpSpPr>
        <p:grpSpPr>
          <a:xfrm>
            <a:off x="6983505" y="3415563"/>
            <a:ext cx="564777" cy="744070"/>
            <a:chOff x="3173505" y="3074894"/>
            <a:chExt cx="564777" cy="744070"/>
          </a:xfrm>
        </p:grpSpPr>
        <p:cxnSp>
          <p:nvCxnSpPr>
            <p:cNvPr id="34" name="Connettore 1 33"/>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6" name="Gruppo 35"/>
          <p:cNvGrpSpPr/>
          <p:nvPr/>
        </p:nvGrpSpPr>
        <p:grpSpPr>
          <a:xfrm>
            <a:off x="8095129" y="3406599"/>
            <a:ext cx="564777" cy="744070"/>
            <a:chOff x="3173505" y="3074894"/>
            <a:chExt cx="564777" cy="744070"/>
          </a:xfrm>
        </p:grpSpPr>
        <p:cxnSp>
          <p:nvCxnSpPr>
            <p:cNvPr id="37" name="Connettore 1 36"/>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9" name="Gruppo 38"/>
          <p:cNvGrpSpPr/>
          <p:nvPr/>
        </p:nvGrpSpPr>
        <p:grpSpPr>
          <a:xfrm>
            <a:off x="9341223" y="3397635"/>
            <a:ext cx="564777" cy="744070"/>
            <a:chOff x="3173505" y="3074894"/>
            <a:chExt cx="564777" cy="744070"/>
          </a:xfrm>
        </p:grpSpPr>
        <p:cxnSp>
          <p:nvCxnSpPr>
            <p:cNvPr id="40" name="Connettore 1 39"/>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CasellaDiTesto 41"/>
          <p:cNvSpPr txBox="1"/>
          <p:nvPr/>
        </p:nvSpPr>
        <p:spPr>
          <a:xfrm>
            <a:off x="2689412" y="2124635"/>
            <a:ext cx="7871012" cy="523220"/>
          </a:xfrm>
          <a:prstGeom prst="rect">
            <a:avLst/>
          </a:prstGeom>
          <a:noFill/>
        </p:spPr>
        <p:txBody>
          <a:bodyPr wrap="square" rtlCol="0">
            <a:spAutoFit/>
          </a:bodyPr>
          <a:lstStyle/>
          <a:p>
            <a:r>
              <a:rPr lang="it-IT" sz="2800" b="1" dirty="0">
                <a:solidFill>
                  <a:srgbClr val="FF0000"/>
                </a:solidFill>
              </a:rPr>
              <a:t>C          D          E          F          G         A             B          C</a:t>
            </a:r>
            <a:r>
              <a:rPr lang="it-IT" sz="2800" b="1" baseline="-25000" dirty="0">
                <a:solidFill>
                  <a:srgbClr val="FF0000"/>
                </a:solidFill>
              </a:rPr>
              <a:t>2</a:t>
            </a:r>
          </a:p>
        </p:txBody>
      </p:sp>
      <p:sp>
        <p:nvSpPr>
          <p:cNvPr id="43" name="CasellaDiTesto 42"/>
          <p:cNvSpPr txBox="1"/>
          <p:nvPr/>
        </p:nvSpPr>
        <p:spPr>
          <a:xfrm>
            <a:off x="2980228" y="5575743"/>
            <a:ext cx="7787299" cy="400110"/>
          </a:xfrm>
          <a:prstGeom prst="rect">
            <a:avLst/>
          </a:prstGeom>
          <a:noFill/>
        </p:spPr>
        <p:txBody>
          <a:bodyPr wrap="square" rtlCol="0">
            <a:spAutoFit/>
          </a:bodyPr>
          <a:lstStyle/>
          <a:p>
            <a:pPr algn="just"/>
            <a:r>
              <a:rPr lang="it-IT" sz="2000" i="1" dirty="0"/>
              <a:t>Grande  piccolo   SEMITONO  …</a:t>
            </a:r>
          </a:p>
        </p:txBody>
      </p:sp>
      <p:sp>
        <p:nvSpPr>
          <p:cNvPr id="44"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DOPO I PITAGORICI: La scala naturale</a:t>
            </a:r>
          </a:p>
        </p:txBody>
      </p:sp>
    </p:spTree>
    <p:extLst>
      <p:ext uri="{BB962C8B-B14F-4D97-AF65-F5344CB8AC3E}">
        <p14:creationId xmlns:p14="http://schemas.microsoft.com/office/powerpoint/2010/main" xmlns="" val="20144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57799" y="1011806"/>
            <a:ext cx="6662057" cy="2079748"/>
          </a:xfrm>
        </p:spPr>
        <p:txBody>
          <a:bodyPr>
            <a:noAutofit/>
          </a:bodyPr>
          <a:lstStyle/>
          <a:p>
            <a:pPr marL="0" indent="0" algn="just">
              <a:buNone/>
            </a:pPr>
            <a:r>
              <a:rPr lang="it-IT" dirty="0"/>
              <a:t>Gli intervalli diversi ora sono addirittura 3! In compenso, i rapporti semplici consentono una migliore e più agevole accordatura degli strumenti «ad accordatura fissa» (clavicembalo, chitarra, etc.)</a:t>
            </a:r>
          </a:p>
        </p:txBody>
      </p:sp>
      <p:sp>
        <p:nvSpPr>
          <p:cNvPr id="14" name="Segnaposto contenuto 2"/>
          <p:cNvSpPr txBox="1">
            <a:spLocks/>
          </p:cNvSpPr>
          <p:nvPr/>
        </p:nvSpPr>
        <p:spPr>
          <a:xfrm>
            <a:off x="685795" y="3251691"/>
            <a:ext cx="11092547" cy="928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dirty="0"/>
              <a:t>La </a:t>
            </a:r>
            <a:r>
              <a:rPr lang="it-IT" i="1" dirty="0">
                <a:solidFill>
                  <a:srgbClr val="FF0000"/>
                </a:solidFill>
              </a:rPr>
              <a:t>terza maggiore</a:t>
            </a:r>
            <a:r>
              <a:rPr lang="it-IT" dirty="0"/>
              <a:t> e la </a:t>
            </a:r>
            <a:r>
              <a:rPr lang="it-IT" dirty="0">
                <a:solidFill>
                  <a:srgbClr val="FF0000"/>
                </a:solidFill>
              </a:rPr>
              <a:t>terza minore</a:t>
            </a:r>
            <a:r>
              <a:rPr lang="it-IT" dirty="0"/>
              <a:t> sono tuttora, insieme a quelli pitagorici, gli intervalli fondamentali nella tradizione musicale occidentale.</a:t>
            </a:r>
          </a:p>
        </p:txBody>
      </p:sp>
      <p:sp>
        <p:nvSpPr>
          <p:cNvPr id="15" name="Segnaposto contenuto 2"/>
          <p:cNvSpPr txBox="1">
            <a:spLocks/>
          </p:cNvSpPr>
          <p:nvPr/>
        </p:nvSpPr>
        <p:spPr>
          <a:xfrm>
            <a:off x="685794" y="4274969"/>
            <a:ext cx="11092548" cy="3094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dirty="0" err="1"/>
              <a:t>Vincentio</a:t>
            </a:r>
            <a:r>
              <a:rPr lang="it-IT" dirty="0"/>
              <a:t> Galilei (1520-1591) si pone in conflitto con la tradizione classica sostenuta dal suo maestro </a:t>
            </a:r>
            <a:r>
              <a:rPr lang="it-IT" dirty="0" err="1"/>
              <a:t>Zarlino</a:t>
            </a:r>
            <a:r>
              <a:rPr lang="it-IT" dirty="0"/>
              <a:t>, che attribuiva la consonanza tra tutti i suoni al controllo delle proporzioni numeriche; con il suo </a:t>
            </a:r>
            <a:r>
              <a:rPr lang="it-IT" i="1" dirty="0"/>
              <a:t>Discorso intorno all'Opera di Messer </a:t>
            </a:r>
            <a:r>
              <a:rPr lang="it-IT" i="1" dirty="0" err="1"/>
              <a:t>Gioseffo</a:t>
            </a:r>
            <a:r>
              <a:rPr lang="it-IT" i="1" dirty="0"/>
              <a:t> </a:t>
            </a:r>
            <a:r>
              <a:rPr lang="it-IT" i="1" dirty="0" err="1"/>
              <a:t>Zarlino</a:t>
            </a:r>
            <a:r>
              <a:rPr lang="it-IT" i="1" dirty="0"/>
              <a:t> da Chioggia, si </a:t>
            </a:r>
            <a:r>
              <a:rPr lang="it-IT" dirty="0"/>
              <a:t>richiama ad </a:t>
            </a:r>
            <a:r>
              <a:rPr lang="it-IT" dirty="0" err="1"/>
              <a:t>Aristosseno</a:t>
            </a:r>
            <a:r>
              <a:rPr lang="it-IT" dirty="0"/>
              <a:t>, sostenendo l’importanza della percezione, degli aspetti pratici del fare musica, della costruzione e accordatura degli strumenti.  </a:t>
            </a:r>
            <a:endParaRPr lang="it-IT" i="1" dirty="0">
              <a:solidFill>
                <a:srgbClr val="FF0000"/>
              </a:solidFill>
            </a:endParaRPr>
          </a:p>
        </p:txBody>
      </p:sp>
      <p:sp>
        <p:nvSpPr>
          <p:cNvPr id="1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DOPO I PITAGORICI: La scala naturale</a:t>
            </a:r>
          </a:p>
        </p:txBody>
      </p:sp>
      <p:pic>
        <p:nvPicPr>
          <p:cNvPr id="74753" name="Picture 1"/>
          <p:cNvPicPr>
            <a:picLocks noChangeAspect="1" noChangeArrowheads="1"/>
          </p:cNvPicPr>
          <p:nvPr/>
        </p:nvPicPr>
        <p:blipFill>
          <a:blip r:embed="rId2" cstate="print"/>
          <a:srcRect/>
          <a:stretch>
            <a:fillRect/>
          </a:stretch>
        </p:blipFill>
        <p:spPr bwMode="auto">
          <a:xfrm>
            <a:off x="576530" y="1139630"/>
            <a:ext cx="4517898" cy="1793748"/>
          </a:xfrm>
          <a:prstGeom prst="rect">
            <a:avLst/>
          </a:prstGeom>
          <a:noFill/>
          <a:ln w="9525">
            <a:noFill/>
            <a:miter lim="800000"/>
            <a:headEnd/>
            <a:tailEnd/>
          </a:ln>
          <a:effectLst/>
        </p:spPr>
      </p:pic>
    </p:spTree>
    <p:extLst>
      <p:ext uri="{BB962C8B-B14F-4D97-AF65-F5344CB8AC3E}">
        <p14:creationId xmlns:p14="http://schemas.microsoft.com/office/powerpoint/2010/main" xmlns="" val="1188083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685794" y="1705969"/>
            <a:ext cx="11092548" cy="4422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dirty="0" err="1"/>
              <a:t>Vincentio</a:t>
            </a:r>
            <a:r>
              <a:rPr lang="it-IT" dirty="0"/>
              <a:t> nel suo lavoro, tra l’altro, anticipa la legge di </a:t>
            </a:r>
            <a:r>
              <a:rPr lang="it-IT" dirty="0" err="1"/>
              <a:t>Mersenne</a:t>
            </a:r>
            <a:r>
              <a:rPr lang="it-IT" dirty="0"/>
              <a:t>, e descrive molti esperimenti condotti sulle corde oscillanti. </a:t>
            </a:r>
          </a:p>
          <a:p>
            <a:pPr marL="0" indent="0" algn="just">
              <a:buFont typeface="Arial" panose="020B0604020202020204" pitchFamily="34" charset="0"/>
              <a:buNone/>
            </a:pPr>
            <a:r>
              <a:rPr lang="it-IT" i="1" dirty="0" err="1">
                <a:solidFill>
                  <a:srgbClr val="FF0000"/>
                </a:solidFill>
              </a:rPr>
              <a:t>Vincentio</a:t>
            </a:r>
            <a:r>
              <a:rPr lang="it-IT" i="1" dirty="0">
                <a:solidFill>
                  <a:srgbClr val="FF0000"/>
                </a:solidFill>
              </a:rPr>
              <a:t> Galilei non abbandona la speculazione teorica, ma la utilizza per interpretare i risultati degli esperimenti (ricorda qualcuno di famiglia …?)</a:t>
            </a:r>
          </a:p>
          <a:p>
            <a:pPr marL="0" indent="0" algn="just">
              <a:buFont typeface="Arial" panose="020B0604020202020204" pitchFamily="34" charset="0"/>
              <a:buNone/>
            </a:pPr>
            <a:r>
              <a:rPr lang="it-IT" dirty="0"/>
              <a:t>Riprende l’idea di </a:t>
            </a:r>
            <a:r>
              <a:rPr lang="it-IT" dirty="0" err="1"/>
              <a:t>Aristosseno</a:t>
            </a:r>
            <a:r>
              <a:rPr lang="it-IT" dirty="0"/>
              <a:t> che si concretizzerà di lì a poco (</a:t>
            </a:r>
            <a:r>
              <a:rPr lang="it-IT" dirty="0" err="1"/>
              <a:t>Stevino</a:t>
            </a:r>
            <a:r>
              <a:rPr lang="it-IT" dirty="0"/>
              <a:t>) con il cosiddetto «</a:t>
            </a:r>
            <a:r>
              <a:rPr lang="it-IT" b="1" u="sng" dirty="0"/>
              <a:t>temperamento equabile</a:t>
            </a:r>
            <a:r>
              <a:rPr lang="it-IT" dirty="0"/>
              <a:t>»: costruire una scala per semitoni, utilizzando intervalli uguali.</a:t>
            </a:r>
          </a:p>
          <a:p>
            <a:pPr marL="0" indent="0" algn="just">
              <a:buFont typeface="Arial" panose="020B0604020202020204" pitchFamily="34" charset="0"/>
              <a:buNone/>
            </a:pPr>
            <a:r>
              <a:rPr lang="it-IT" dirty="0"/>
              <a:t>Introduce infatti l’accordatura del liuto per semitoni successivi, utilizzando il rapporto 18/17, ossia ponendo ciascun tasto a 1/18 della lunghezza rimanente della corda.</a:t>
            </a:r>
          </a:p>
        </p:txBody>
      </p:sp>
      <p:sp>
        <p:nvSpPr>
          <p:cNvPr id="5"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IL TEMPERAMENTO EQUABILE</a:t>
            </a:r>
          </a:p>
        </p:txBody>
      </p:sp>
    </p:spTree>
    <p:extLst>
      <p:ext uri="{BB962C8B-B14F-4D97-AF65-F5344CB8AC3E}">
        <p14:creationId xmlns:p14="http://schemas.microsoft.com/office/powerpoint/2010/main" xmlns="" val="4198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14399" y="1139070"/>
            <a:ext cx="10067366" cy="5539978"/>
          </a:xfrm>
          <a:prstGeom prst="rect">
            <a:avLst/>
          </a:prstGeom>
          <a:noFill/>
        </p:spPr>
        <p:txBody>
          <a:bodyPr wrap="square" rtlCol="0">
            <a:spAutoFit/>
          </a:bodyPr>
          <a:lstStyle/>
          <a:p>
            <a:pPr algn="just"/>
            <a:endParaRPr lang="it-IT" dirty="0"/>
          </a:p>
          <a:p>
            <a:pPr algn="just"/>
            <a:r>
              <a:rPr lang="it-IT" sz="2800" dirty="0"/>
              <a:t>Individuano i rapporti numerici che caratterizzano i suoni in armonia (“consonanti”): </a:t>
            </a:r>
            <a:r>
              <a:rPr lang="it-IT" sz="2800" b="1" i="1" dirty="0"/>
              <a:t>ottava (2:1)</a:t>
            </a:r>
            <a:r>
              <a:rPr lang="it-IT" sz="2800" dirty="0"/>
              <a:t>, </a:t>
            </a:r>
            <a:r>
              <a:rPr lang="it-IT" sz="2800" b="1" i="1" dirty="0"/>
              <a:t>quinta (3:2)</a:t>
            </a:r>
            <a:r>
              <a:rPr lang="it-IT" sz="2800" dirty="0"/>
              <a:t>, </a:t>
            </a:r>
            <a:r>
              <a:rPr lang="it-IT" sz="2800" b="1" i="1" dirty="0"/>
              <a:t>quarta (4:3)</a:t>
            </a:r>
          </a:p>
          <a:p>
            <a:pPr algn="just"/>
            <a:endParaRPr lang="it-IT" sz="2800" dirty="0"/>
          </a:p>
          <a:p>
            <a:pPr algn="just"/>
            <a:r>
              <a:rPr lang="it-IT" sz="2800" dirty="0"/>
              <a:t>Non avendo il concetto di onda e di frequenza, si riferiscono al livello di riempimento dell’anfora, o al peso del martello del fabbro, alla lunghezza della corda, insomma agli strumenti usati per produrre il suono, più che alle caratteristiche del suono stesso. </a:t>
            </a:r>
          </a:p>
          <a:p>
            <a:pPr algn="just"/>
            <a:endParaRPr lang="it-IT" sz="2800" dirty="0"/>
          </a:p>
          <a:p>
            <a:pPr algn="just"/>
            <a:r>
              <a:rPr lang="it-IT" sz="2800" dirty="0"/>
              <a:t>Ancora oggi, buona parte della musica occidentale è basata su questi intervalli:</a:t>
            </a:r>
          </a:p>
          <a:p>
            <a:pPr algn="just"/>
            <a:r>
              <a:rPr lang="it-IT" sz="2800" dirty="0">
                <a:solidFill>
                  <a:srgbClr val="FF0000"/>
                </a:solidFill>
              </a:rPr>
              <a:t>tonica/quarta/tonica/quinta/quarta/tonica</a:t>
            </a:r>
            <a:r>
              <a:rPr lang="it-IT" sz="2800" dirty="0"/>
              <a:t> è la struttura tipica del blues</a:t>
            </a:r>
            <a:endParaRPr lang="it-IT" dirty="0"/>
          </a:p>
        </p:txBody>
      </p:sp>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spTree>
    <p:extLst>
      <p:ext uri="{BB962C8B-B14F-4D97-AF65-F5344CB8AC3E}">
        <p14:creationId xmlns:p14="http://schemas.microsoft.com/office/powerpoint/2010/main" xmlns="" val="338380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85775" y="1262313"/>
            <a:ext cx="11053082" cy="1382939"/>
          </a:xfrm>
        </p:spPr>
        <p:txBody>
          <a:bodyPr>
            <a:normAutofit/>
          </a:bodyPr>
          <a:lstStyle/>
          <a:p>
            <a:pPr marL="0" indent="0" algn="just">
              <a:buNone/>
            </a:pPr>
            <a:r>
              <a:rPr lang="it-IT" dirty="0"/>
              <a:t>Ai primi del ‘600 </a:t>
            </a:r>
            <a:r>
              <a:rPr lang="it-IT" dirty="0" err="1"/>
              <a:t>Stevino</a:t>
            </a:r>
            <a:r>
              <a:rPr lang="it-IT" dirty="0"/>
              <a:t> propone la scala passata alla storia come “temperamento equabile”, abbandonando definitivamente l’impostazione “razionale” e adottando 12 semitoni perfettamente uguali e pari a: </a:t>
            </a:r>
          </a:p>
          <a:p>
            <a:pPr marL="0" indent="0" algn="just">
              <a:buNone/>
            </a:pPr>
            <a:endParaRPr lang="it-IT" dirty="0"/>
          </a:p>
        </p:txBody>
      </p:sp>
      <p:sp>
        <p:nvSpPr>
          <p:cNvPr id="102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7" name="Oggetto 6"/>
          <p:cNvGraphicFramePr>
            <a:graphicFrameLocks noChangeAspect="1"/>
          </p:cNvGraphicFramePr>
          <p:nvPr>
            <p:extLst>
              <p:ext uri="{D42A27DB-BD31-4B8C-83A1-F6EECF244321}">
                <p14:modId xmlns:p14="http://schemas.microsoft.com/office/powerpoint/2010/main" xmlns="" val="4054807666"/>
              </p:ext>
            </p:extLst>
          </p:nvPr>
        </p:nvGraphicFramePr>
        <p:xfrm>
          <a:off x="4212284" y="2799511"/>
          <a:ext cx="3124954" cy="652463"/>
        </p:xfrm>
        <a:graphic>
          <a:graphicData uri="http://schemas.openxmlformats.org/presentationml/2006/ole">
            <p:oleObj spid="_x0000_s1086" name="Equazione" r:id="rId3" imgW="1155700" imgH="241300" progId="">
              <p:embed/>
            </p:oleObj>
          </a:graphicData>
        </a:graphic>
      </p:graphicFrame>
      <p:sp>
        <p:nvSpPr>
          <p:cNvPr id="6" name="Segnaposto contenuto 2"/>
          <p:cNvSpPr txBox="1">
            <a:spLocks/>
          </p:cNvSpPr>
          <p:nvPr/>
        </p:nvSpPr>
        <p:spPr>
          <a:xfrm>
            <a:off x="485775" y="3678942"/>
            <a:ext cx="11053082" cy="871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dirty="0"/>
              <a:t>È il caso di sottolineare che l’intervallo proposto da V. Galilei per l’accordatura del liuto è</a:t>
            </a:r>
          </a:p>
        </p:txBody>
      </p:sp>
      <p:graphicFrame>
        <p:nvGraphicFramePr>
          <p:cNvPr id="2" name="Oggetto 1"/>
          <p:cNvGraphicFramePr>
            <a:graphicFrameLocks noChangeAspect="1"/>
          </p:cNvGraphicFramePr>
          <p:nvPr>
            <p:extLst>
              <p:ext uri="{D42A27DB-BD31-4B8C-83A1-F6EECF244321}">
                <p14:modId xmlns:p14="http://schemas.microsoft.com/office/powerpoint/2010/main" xmlns="" val="4060455149"/>
              </p:ext>
            </p:extLst>
          </p:nvPr>
        </p:nvGraphicFramePr>
        <p:xfrm>
          <a:off x="4706938" y="4477430"/>
          <a:ext cx="2438400" cy="1063625"/>
        </p:xfrm>
        <a:graphic>
          <a:graphicData uri="http://schemas.openxmlformats.org/presentationml/2006/ole">
            <p:oleObj spid="_x0000_s1087" name="Equazione" r:id="rId4" imgW="901440" imgH="393480" progId="">
              <p:embed/>
            </p:oleObj>
          </a:graphicData>
        </a:graphic>
      </p:graphicFrame>
      <p:sp>
        <p:nvSpPr>
          <p:cNvPr id="8" name="Segnaposto contenuto 2"/>
          <p:cNvSpPr txBox="1">
            <a:spLocks/>
          </p:cNvSpPr>
          <p:nvPr/>
        </p:nvSpPr>
        <p:spPr>
          <a:xfrm>
            <a:off x="485775" y="5801657"/>
            <a:ext cx="11053082" cy="871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dirty="0"/>
              <a:t>…con un errore rispetto al semitono </a:t>
            </a:r>
            <a:r>
              <a:rPr lang="it-IT" dirty="0" err="1"/>
              <a:t>equabile</a:t>
            </a:r>
            <a:r>
              <a:rPr lang="it-IT" dirty="0"/>
              <a:t> </a:t>
            </a:r>
            <a:r>
              <a:rPr lang="it-IT" i="1" dirty="0"/>
              <a:t>r</a:t>
            </a:r>
            <a:r>
              <a:rPr lang="it-IT" dirty="0"/>
              <a:t> dello </a:t>
            </a:r>
            <a:r>
              <a:rPr lang="it-IT" b="1" dirty="0">
                <a:solidFill>
                  <a:srgbClr val="FF0000"/>
                </a:solidFill>
              </a:rPr>
              <a:t>0,06%</a:t>
            </a:r>
          </a:p>
        </p:txBody>
      </p:sp>
      <p:sp>
        <p:nvSpPr>
          <p:cNvPr id="9"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IL TEMPERAMENTO EQUABILE</a:t>
            </a:r>
          </a:p>
        </p:txBody>
      </p:sp>
    </p:spTree>
    <p:extLst>
      <p:ext uri="{BB962C8B-B14F-4D97-AF65-F5344CB8AC3E}">
        <p14:creationId xmlns:p14="http://schemas.microsoft.com/office/powerpoint/2010/main" xmlns="" val="41983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2694" y="1415142"/>
            <a:ext cx="10515600" cy="5072743"/>
          </a:xfrm>
        </p:spPr>
        <p:txBody>
          <a:bodyPr>
            <a:normAutofit fontScale="92500"/>
          </a:bodyPr>
          <a:lstStyle/>
          <a:p>
            <a:pPr marL="0" indent="0" algn="just">
              <a:buNone/>
            </a:pPr>
            <a:r>
              <a:rPr lang="it-IT" dirty="0"/>
              <a:t>Il temperamento equabile consente di chiudere perfettamente il ciclo delle quinte: una quinta  (7 semitoni equabili), non corrisponde più al rapporto «armonioso» pitagorico:</a:t>
            </a:r>
          </a:p>
          <a:p>
            <a:pPr algn="just">
              <a:buNone/>
            </a:pPr>
            <a:endParaRPr lang="it-IT" dirty="0"/>
          </a:p>
          <a:p>
            <a:pPr algn="just">
              <a:buNone/>
            </a:pPr>
            <a:endParaRPr lang="it-IT" dirty="0"/>
          </a:p>
          <a:p>
            <a:pPr algn="just">
              <a:buNone/>
            </a:pPr>
            <a:r>
              <a:rPr lang="it-IT" dirty="0"/>
              <a:t>… ma ora 12 quinte corrispondono esattamente a 7 ottave.</a:t>
            </a:r>
          </a:p>
          <a:p>
            <a:pPr algn="just">
              <a:buNone/>
            </a:pPr>
            <a:endParaRPr lang="it-IT" dirty="0"/>
          </a:p>
          <a:p>
            <a:pPr marL="0" indent="0" algn="just">
              <a:buNone/>
            </a:pPr>
            <a:r>
              <a:rPr lang="it-IT" dirty="0"/>
              <a:t>il temperamento equabile nasce dunque per risolvere i problemi della scala naturale come quello dell'accordatura degli strumenti ad intonazione fissa e della </a:t>
            </a:r>
            <a:r>
              <a:rPr lang="it-IT" b="1" u="sng" dirty="0"/>
              <a:t>trasposizione tonale</a:t>
            </a:r>
            <a:r>
              <a:rPr lang="it-IT" dirty="0"/>
              <a:t>, ma ciò avviene a discapito della naturalezza degli intervalli, che si perde. Si tratta però di differenze molto piccole, quindi sia i teorici che i musicisti hanno preferito accettare questo compromesso.</a:t>
            </a:r>
          </a:p>
        </p:txBody>
      </p:sp>
      <p:graphicFrame>
        <p:nvGraphicFramePr>
          <p:cNvPr id="4" name="Oggetto 3"/>
          <p:cNvGraphicFramePr>
            <a:graphicFrameLocks noChangeAspect="1"/>
          </p:cNvGraphicFramePr>
          <p:nvPr>
            <p:extLst>
              <p:ext uri="{D42A27DB-BD31-4B8C-83A1-F6EECF244321}">
                <p14:modId xmlns:p14="http://schemas.microsoft.com/office/powerpoint/2010/main" xmlns="" val="3842122729"/>
              </p:ext>
            </p:extLst>
          </p:nvPr>
        </p:nvGraphicFramePr>
        <p:xfrm>
          <a:off x="4450773" y="2567748"/>
          <a:ext cx="3093453" cy="878822"/>
        </p:xfrm>
        <a:graphic>
          <a:graphicData uri="http://schemas.openxmlformats.org/presentationml/2006/ole">
            <p:oleObj spid="_x0000_s22577" name="Equazione" r:id="rId3" imgW="1117115" imgH="317362" progId="">
              <p:embed/>
            </p:oleObj>
          </a:graphicData>
        </a:graphic>
      </p:graphicFrame>
      <p:sp>
        <p:nvSpPr>
          <p:cNvPr id="5"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IL TEMPERAMENTO EQUABILE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2693" y="1114867"/>
            <a:ext cx="11141849" cy="1643041"/>
          </a:xfrm>
        </p:spPr>
        <p:txBody>
          <a:bodyPr>
            <a:normAutofit/>
          </a:bodyPr>
          <a:lstStyle/>
          <a:p>
            <a:pPr marL="0" indent="0" algn="just">
              <a:buNone/>
            </a:pPr>
            <a:r>
              <a:rPr lang="it-IT" dirty="0"/>
              <a:t>Naturalmente l’accordatura con il temperamento equabile, basata su rapporti irrazionali, non è per niente semplice: un metodo pratico per accordare un pianoforte con un temperamento equabile rigoroso è stato trovato   solo  nel  1917!   L’avvento  dell’elettronica  ha   reso   molto   meno</a:t>
            </a:r>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70094"/>
            <a:ext cx="5450541" cy="4087906"/>
          </a:xfrm>
          <a:prstGeom prst="rect">
            <a:avLst/>
          </a:prstGeom>
        </p:spPr>
      </p:pic>
      <p:sp>
        <p:nvSpPr>
          <p:cNvPr id="5" name="CasellaDiTesto 4"/>
          <p:cNvSpPr txBox="1"/>
          <p:nvPr/>
        </p:nvSpPr>
        <p:spPr>
          <a:xfrm>
            <a:off x="6128658" y="3886231"/>
            <a:ext cx="5560238" cy="2246769"/>
          </a:xfrm>
          <a:prstGeom prst="rect">
            <a:avLst/>
          </a:prstGeom>
          <a:noFill/>
          <a:ln w="28575">
            <a:solidFill>
              <a:schemeClr val="tx1"/>
            </a:solidFill>
          </a:ln>
        </p:spPr>
        <p:txBody>
          <a:bodyPr wrap="square" rtlCol="0">
            <a:spAutoFit/>
          </a:bodyPr>
          <a:lstStyle/>
          <a:p>
            <a:pPr algn="just"/>
            <a:r>
              <a:rPr lang="it-IT" sz="2800" dirty="0"/>
              <a:t>Il «</a:t>
            </a:r>
            <a:r>
              <a:rPr lang="it-IT" sz="2800" i="1" dirty="0"/>
              <a:t>Clavicembalo ben temperato</a:t>
            </a:r>
            <a:r>
              <a:rPr lang="it-IT" sz="2800" dirty="0"/>
              <a:t>» di J.S. Bach è composto su una scala che approssima quella equabile, salvando alcuni rapporti “pitagorici”, inventata da </a:t>
            </a:r>
            <a:r>
              <a:rPr lang="it-IT" sz="2800" dirty="0" err="1"/>
              <a:t>Werckmeister</a:t>
            </a:r>
            <a:r>
              <a:rPr lang="it-IT" sz="2800" dirty="0"/>
              <a:t> nel 1691.</a:t>
            </a:r>
          </a:p>
        </p:txBody>
      </p:sp>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IL TEMPERAMENTO EQUABILE</a:t>
            </a:r>
          </a:p>
        </p:txBody>
      </p:sp>
      <p:sp>
        <p:nvSpPr>
          <p:cNvPr id="7" name="CasellaDiTesto 6"/>
          <p:cNvSpPr txBox="1"/>
          <p:nvPr/>
        </p:nvSpPr>
        <p:spPr>
          <a:xfrm>
            <a:off x="6004413" y="2611214"/>
            <a:ext cx="4076241" cy="523220"/>
          </a:xfrm>
          <a:prstGeom prst="rect">
            <a:avLst/>
          </a:prstGeom>
          <a:noFill/>
        </p:spPr>
        <p:txBody>
          <a:bodyPr wrap="square" rtlCol="0">
            <a:spAutoFit/>
          </a:bodyPr>
          <a:lstStyle/>
          <a:p>
            <a:r>
              <a:rPr lang="it-IT" sz="2800" dirty="0"/>
              <a:t>rilevante il problema…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mc:AlternateContent xmlns:mc="http://schemas.openxmlformats.org/markup-compatibility/2006">
        <mc:Choice xmlns:a14="http://schemas.microsoft.com/office/drawing/2010/main" xmlns="" Requires="a14">
          <p:sp>
            <p:nvSpPr>
              <p:cNvPr id="3" name="Segnaposto contenuto 2"/>
              <p:cNvSpPr>
                <a:spLocks noGrp="1"/>
              </p:cNvSpPr>
              <p:nvPr>
                <p:ph idx="1"/>
              </p:nvPr>
            </p:nvSpPr>
            <p:spPr>
              <a:xfrm>
                <a:off x="838200" y="2184863"/>
                <a:ext cx="10515600" cy="4270366"/>
              </a:xfrm>
            </p:spPr>
            <p:txBody>
              <a:bodyPr>
                <a:normAutofit/>
              </a:bodyPr>
              <a:lstStyle/>
              <a:p>
                <a:pPr marL="0" indent="0" algn="just">
                  <a:buNone/>
                </a:pPr>
                <a:r>
                  <a:rPr lang="it-IT" dirty="0"/>
                  <a:t>Per costruire una chitarra “equabile” i tasti devono essere disposti in modo che ognuno corrisponda a un semitono: premendo sul primo quindi, la corda vibrante si deve accorciare di un fattore </a:t>
                </a:r>
              </a:p>
              <a:p>
                <a:pPr marL="0" indent="0" algn="just">
                  <a:buNone/>
                </a:pPr>
                <a14:m>
                  <m:oMathPara xmlns:m="http://schemas.openxmlformats.org/officeDocument/2006/math">
                    <m:oMathParaPr>
                      <m:jc m:val="centerGroup"/>
                    </m:oMathParaPr>
                    <m:oMath xmlns:m="http://schemas.openxmlformats.org/officeDocument/2006/math">
                      <m:r>
                        <a:rPr lang="it-IT" b="0" i="1" dirty="0" smtClean="0">
                          <a:latin typeface="Cambria Math"/>
                        </a:rPr>
                        <m:t>1/</m:t>
                      </m:r>
                      <m:r>
                        <a:rPr lang="it-IT" b="0" i="1" dirty="0" smtClean="0">
                          <a:latin typeface="Cambria Math"/>
                        </a:rPr>
                        <m:t>𝑟</m:t>
                      </m:r>
                    </m:oMath>
                  </m:oMathPara>
                </a14:m>
                <a:endParaRPr lang="it-IT" dirty="0"/>
              </a:p>
              <a:p>
                <a:pPr marL="0" indent="0" algn="just">
                  <a:buNone/>
                </a:pPr>
                <a:r>
                  <a:rPr lang="it-IT" dirty="0"/>
                  <a:t>premendo sul secondo di </a:t>
                </a:r>
              </a:p>
              <a:p>
                <a:pPr marL="0" indent="0" algn="ctr">
                  <a:buNone/>
                </a:pPr>
                <a14:m>
                  <m:oMath xmlns:m="http://schemas.openxmlformats.org/officeDocument/2006/math">
                    <m:f>
                      <m:fPr>
                        <m:type m:val="lin"/>
                        <m:ctrlPr>
                          <a:rPr lang="it-IT" i="1" smtClean="0">
                            <a:latin typeface="Cambria Math" panose="02040503050406030204" pitchFamily="18" charset="0"/>
                          </a:rPr>
                        </m:ctrlPr>
                      </m:fPr>
                      <m:num>
                        <m:r>
                          <a:rPr lang="it-IT" b="0" i="1" smtClean="0">
                            <a:latin typeface="Cambria Math"/>
                          </a:rPr>
                          <m:t>1</m:t>
                        </m:r>
                      </m:num>
                      <m:den>
                        <m:sSup>
                          <m:sSupPr>
                            <m:ctrlPr>
                              <a:rPr lang="it-IT" i="1" smtClean="0">
                                <a:latin typeface="Cambria Math" panose="02040503050406030204" pitchFamily="18" charset="0"/>
                              </a:rPr>
                            </m:ctrlPr>
                          </m:sSupPr>
                          <m:e>
                            <m:r>
                              <a:rPr lang="it-IT" b="0" i="1" smtClean="0">
                                <a:latin typeface="Cambria Math"/>
                              </a:rPr>
                              <m:t>𝑟</m:t>
                            </m:r>
                          </m:e>
                          <m:sup>
                            <m:r>
                              <a:rPr lang="it-IT" b="0" i="1" smtClean="0">
                                <a:latin typeface="Cambria Math"/>
                              </a:rPr>
                              <m:t>2</m:t>
                            </m:r>
                          </m:sup>
                        </m:sSup>
                      </m:den>
                    </m:f>
                  </m:oMath>
                </a14:m>
                <a:r>
                  <a:rPr lang="it-IT" dirty="0"/>
                  <a:t>, etc.</a:t>
                </a:r>
              </a:p>
              <a:p>
                <a:pPr marL="0" indent="0" algn="just">
                  <a:buNone/>
                </a:pPr>
                <a:endParaRPr lang="it-IT" dirty="0"/>
              </a:p>
              <a:p>
                <a:pPr marL="0" indent="0" algn="just">
                  <a:buNone/>
                </a:pPr>
                <a:r>
                  <a:rPr lang="it-IT" dirty="0"/>
                  <a:t>Quindi gli spazi tra i tasti successivi devono essere disposti secondo una progressione geometrica di ragione </a:t>
                </a:r>
                <a14:m>
                  <m:oMath xmlns:m="http://schemas.openxmlformats.org/officeDocument/2006/math">
                    <m:r>
                      <a:rPr lang="it-IT" i="1" dirty="0">
                        <a:latin typeface="Cambria Math"/>
                      </a:rPr>
                      <m:t>1/</m:t>
                    </m:r>
                    <m:r>
                      <a:rPr lang="it-IT" i="1" dirty="0">
                        <a:latin typeface="Cambria Math"/>
                      </a:rPr>
                      <m:t>𝑟</m:t>
                    </m:r>
                  </m:oMath>
                </a14:m>
                <a:r>
                  <a:rPr lang="it-IT" dirty="0"/>
                  <a:t>.</a:t>
                </a: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838200" y="2184863"/>
                <a:ext cx="10515600" cy="4270366"/>
              </a:xfrm>
              <a:blipFill rotWithShape="1">
                <a:blip r:embed="rId2" cstate="print"/>
                <a:stretch>
                  <a:fillRect l="-1217" t="-2282" r="-1159"/>
                </a:stretch>
              </a:blipFill>
            </p:spPr>
            <p:txBody>
              <a:bodyPr/>
              <a:lstStyle/>
              <a:p>
                <a:r>
                  <a:rPr lang="it-IT">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2" cstate="print"/>
          <a:srcRect/>
          <a:stretch>
            <a:fillRect/>
          </a:stretch>
        </p:blipFill>
        <p:spPr bwMode="auto">
          <a:xfrm>
            <a:off x="3539938" y="1553696"/>
            <a:ext cx="7048500" cy="3714750"/>
          </a:xfrm>
          <a:prstGeom prst="rect">
            <a:avLst/>
          </a:prstGeom>
          <a:noFill/>
          <a:ln w="9525">
            <a:noFill/>
            <a:miter lim="800000"/>
            <a:headEnd/>
            <a:tailEnd/>
          </a:ln>
          <a:effectLst/>
        </p:spPr>
      </p:pic>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pic>
        <p:nvPicPr>
          <p:cNvPr id="86018" name="Picture 2"/>
          <p:cNvPicPr>
            <a:picLocks noChangeAspect="1" noChangeArrowheads="1"/>
          </p:cNvPicPr>
          <p:nvPr/>
        </p:nvPicPr>
        <p:blipFill>
          <a:blip r:embed="rId3" cstate="print"/>
          <a:srcRect/>
          <a:stretch>
            <a:fillRect/>
          </a:stretch>
        </p:blipFill>
        <p:spPr bwMode="auto">
          <a:xfrm>
            <a:off x="830295" y="4034175"/>
            <a:ext cx="6819900" cy="2286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sp>
        <p:nvSpPr>
          <p:cNvPr id="3" name="Segnaposto contenuto 2"/>
          <p:cNvSpPr>
            <a:spLocks noGrp="1"/>
          </p:cNvSpPr>
          <p:nvPr>
            <p:ph idx="1"/>
          </p:nvPr>
        </p:nvSpPr>
        <p:spPr>
          <a:xfrm>
            <a:off x="484094" y="1825625"/>
            <a:ext cx="10869706" cy="666563"/>
          </a:xfrm>
        </p:spPr>
        <p:txBody>
          <a:bodyPr>
            <a:normAutofit/>
          </a:bodyPr>
          <a:lstStyle/>
          <a:p>
            <a:pPr indent="0">
              <a:buNone/>
            </a:pPr>
            <a:r>
              <a:rPr lang="it-IT" dirty="0"/>
              <a:t>La costruzione geometrica con riga e compasso di</a:t>
            </a:r>
          </a:p>
        </p:txBody>
      </p:sp>
      <p:graphicFrame>
        <p:nvGraphicFramePr>
          <p:cNvPr id="83970" name="Object 2"/>
          <p:cNvGraphicFramePr>
            <a:graphicFrameLocks noChangeAspect="1"/>
          </p:cNvGraphicFramePr>
          <p:nvPr/>
        </p:nvGraphicFramePr>
        <p:xfrm>
          <a:off x="4580217" y="2444376"/>
          <a:ext cx="3124200" cy="647700"/>
        </p:xfrm>
        <a:graphic>
          <a:graphicData uri="http://schemas.openxmlformats.org/presentationml/2006/ole">
            <p:oleObj spid="_x0000_s83974" name="Equazione" r:id="rId3" imgW="1155600" imgH="241200" progId="">
              <p:embed/>
            </p:oleObj>
          </a:graphicData>
        </a:graphic>
      </p:graphicFrame>
      <p:sp>
        <p:nvSpPr>
          <p:cNvPr id="7" name="Segnaposto contenuto 2"/>
          <p:cNvSpPr txBox="1">
            <a:spLocks/>
          </p:cNvSpPr>
          <p:nvPr/>
        </p:nvSpPr>
        <p:spPr>
          <a:xfrm>
            <a:off x="528917" y="3475180"/>
            <a:ext cx="11116235" cy="1813996"/>
          </a:xfrm>
          <a:prstGeom prst="rect">
            <a:avLst/>
          </a:prstGeom>
        </p:spPr>
        <p:txBody>
          <a:bodyPr vert="horz" lIns="91440" tIns="45720" rIns="91440" bIns="45720" rtlCol="0">
            <a:normAutofit/>
          </a:bodyPr>
          <a:lstStyle/>
          <a:p>
            <a:pPr marL="22860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2800" dirty="0"/>
              <a:t>non è possibile </a:t>
            </a:r>
            <a:r>
              <a:rPr kumimoji="0" lang="it-IT" sz="2800" b="0" i="0" u="none" strike="noStrike" kern="1200" cap="none" spc="0" normalizeH="0" baseline="0" noProof="0" dirty="0">
                <a:ln>
                  <a:noFill/>
                </a:ln>
                <a:solidFill>
                  <a:schemeClr val="tx1"/>
                </a:solidFill>
                <a:effectLst/>
                <a:uLnTx/>
                <a:uFillTx/>
                <a:latin typeface="+mn-lt"/>
                <a:ea typeface="+mn-ea"/>
                <a:cs typeface="+mn-cs"/>
              </a:rPr>
              <a:t>con riga e compasso «ideali» (ma con riga graduata sì …!). </a:t>
            </a:r>
          </a:p>
          <a:p>
            <a:pPr marL="228600" lvl="0" algn="just">
              <a:lnSpc>
                <a:spcPct val="90000"/>
              </a:lnSpc>
              <a:spcBef>
                <a:spcPts val="1000"/>
              </a:spcBef>
            </a:pPr>
            <a:r>
              <a:rPr kumimoji="0" lang="it-IT" sz="2800" b="0" i="0" u="none" strike="noStrike" kern="1200" cap="none" spc="0" normalizeH="0" baseline="0" noProof="0" dirty="0">
                <a:ln>
                  <a:noFill/>
                </a:ln>
                <a:solidFill>
                  <a:schemeClr val="tx1"/>
                </a:solidFill>
                <a:effectLst/>
                <a:uLnTx/>
                <a:uFillTx/>
                <a:latin typeface="+mn-lt"/>
                <a:ea typeface="+mn-ea"/>
                <a:cs typeface="+mn-cs"/>
              </a:rPr>
              <a:t>Vincenzo Galilei individuò nel 1581 un metodo per disporre i tasti a partire dall’approssimazione:</a:t>
            </a:r>
          </a:p>
        </p:txBody>
      </p:sp>
      <p:graphicFrame>
        <p:nvGraphicFramePr>
          <p:cNvPr id="83971" name="Object 3"/>
          <p:cNvGraphicFramePr>
            <a:graphicFrameLocks noChangeAspect="1"/>
          </p:cNvGraphicFramePr>
          <p:nvPr/>
        </p:nvGraphicFramePr>
        <p:xfrm>
          <a:off x="4584700" y="5089248"/>
          <a:ext cx="3022600" cy="1054100"/>
        </p:xfrm>
        <a:graphic>
          <a:graphicData uri="http://schemas.openxmlformats.org/presentationml/2006/ole">
            <p:oleObj spid="_x0000_s83975" name="Equazione" r:id="rId4" imgW="1117440" imgH="393480" progId="">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sp>
        <p:nvSpPr>
          <p:cNvPr id="3" name="Segnaposto contenuto 2"/>
          <p:cNvSpPr>
            <a:spLocks noGrp="1"/>
          </p:cNvSpPr>
          <p:nvPr>
            <p:ph idx="1"/>
          </p:nvPr>
        </p:nvSpPr>
        <p:spPr>
          <a:xfrm>
            <a:off x="537882" y="1825625"/>
            <a:ext cx="6884894" cy="2450540"/>
          </a:xfrm>
        </p:spPr>
        <p:txBody>
          <a:bodyPr>
            <a:normAutofit/>
          </a:bodyPr>
          <a:lstStyle/>
          <a:p>
            <a:pPr indent="0" algn="just">
              <a:buNone/>
            </a:pPr>
            <a:r>
              <a:rPr lang="it-IT" dirty="0"/>
              <a:t>Il piccolo errore dello 0,06% sul semitono si cumula e già dopo 1 ottava (12 semitoni) è oltre lo 0,7%. Ma comunque il metodo era molto pratico e fu usato per secoli, anche perché il manico era sufficientemente corto da non far esplodere l’errore. </a:t>
            </a:r>
          </a:p>
        </p:txBody>
      </p:sp>
      <p:sp>
        <p:nvSpPr>
          <p:cNvPr id="4" name="Segnaposto contenuto 2"/>
          <p:cNvSpPr txBox="1">
            <a:spLocks/>
          </p:cNvSpPr>
          <p:nvPr/>
        </p:nvSpPr>
        <p:spPr>
          <a:xfrm>
            <a:off x="519961" y="4470300"/>
            <a:ext cx="11093824" cy="2172579"/>
          </a:xfrm>
          <a:prstGeom prst="rect">
            <a:avLst/>
          </a:prstGeom>
        </p:spPr>
        <p:txBody>
          <a:bodyPr vert="horz" lIns="91440" tIns="45720" rIns="91440" bIns="45720" rtlCol="0">
            <a:normAutofit/>
          </a:bodyPr>
          <a:lstStyle/>
          <a:p>
            <a:pPr marL="22860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err="1">
                <a:ln>
                  <a:noFill/>
                </a:ln>
                <a:solidFill>
                  <a:schemeClr val="tx1"/>
                </a:solidFill>
                <a:effectLst/>
                <a:uLnTx/>
                <a:uFillTx/>
                <a:latin typeface="+mn-lt"/>
                <a:ea typeface="+mn-ea"/>
                <a:cs typeface="+mn-cs"/>
              </a:rPr>
              <a:t>Mersenne</a:t>
            </a:r>
            <a:r>
              <a:rPr kumimoji="0" lang="it-IT" sz="2800" b="0" i="0" u="none" strike="noStrike" kern="1200" cap="none" spc="0" normalizeH="0" baseline="0" noProof="0" dirty="0">
                <a:ln>
                  <a:noFill/>
                </a:ln>
                <a:solidFill>
                  <a:schemeClr val="tx1"/>
                </a:solidFill>
                <a:effectLst/>
                <a:uLnTx/>
                <a:uFillTx/>
                <a:latin typeface="+mn-lt"/>
                <a:ea typeface="+mn-ea"/>
                <a:cs typeface="+mn-cs"/>
              </a:rPr>
              <a:t> (noto per i suoi studi sui numeri primi, ma in realtà si dedicò prevalentemente alla teoria musicale) propose una migliore approssimazione che, adoperando solo radici quadrate, si prestava anch’essa alla costruzione geometrica, che però era troppo complicata per essere realizzata senza far crescere l’errore.</a:t>
            </a:r>
          </a:p>
        </p:txBody>
      </p:sp>
      <p:pic>
        <p:nvPicPr>
          <p:cNvPr id="5" name="Picture 2"/>
          <p:cNvPicPr>
            <a:picLocks noChangeAspect="1" noChangeArrowheads="1"/>
          </p:cNvPicPr>
          <p:nvPr/>
        </p:nvPicPr>
        <p:blipFill>
          <a:blip r:embed="rId2" cstate="print"/>
          <a:srcRect/>
          <a:stretch>
            <a:fillRect/>
          </a:stretch>
        </p:blipFill>
        <p:spPr bwMode="auto">
          <a:xfrm>
            <a:off x="7856277" y="1999729"/>
            <a:ext cx="4337314" cy="1881983"/>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sp>
        <p:nvSpPr>
          <p:cNvPr id="4" name="Segnaposto contenuto 2"/>
          <p:cNvSpPr txBox="1">
            <a:spLocks/>
          </p:cNvSpPr>
          <p:nvPr/>
        </p:nvSpPr>
        <p:spPr>
          <a:xfrm>
            <a:off x="1335749" y="2277047"/>
            <a:ext cx="5459498" cy="3254177"/>
          </a:xfrm>
          <a:prstGeom prst="rect">
            <a:avLst/>
          </a:prstGeom>
          <a:ln w="19050">
            <a:solidFill>
              <a:schemeClr val="tx1"/>
            </a:solidFill>
          </a:ln>
        </p:spPr>
        <p:txBody>
          <a:bodyPr vert="horz" lIns="91440" tIns="45720" rIns="91440" bIns="45720" rtlCol="0">
            <a:normAutofit/>
          </a:bodyPr>
          <a:lstStyle/>
          <a:p>
            <a:pPr marL="22860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800" b="0" i="0" u="none" strike="noStrike" kern="1200" cap="none" spc="0" normalizeH="0" baseline="0" noProof="0" dirty="0">
                <a:ln>
                  <a:noFill/>
                </a:ln>
                <a:solidFill>
                  <a:schemeClr val="tx1"/>
                </a:solidFill>
                <a:effectLst/>
                <a:uLnTx/>
                <a:uFillTx/>
                <a:latin typeface="+mn-lt"/>
                <a:ea typeface="+mn-ea"/>
                <a:cs typeface="+mn-cs"/>
              </a:rPr>
              <a:t>Nel 1743 Daniel Strähle, un artigiano senza formazione matematica, propose con un articolo sui “</a:t>
            </a:r>
            <a:r>
              <a:rPr kumimoji="0" lang="it-IT" sz="2800" b="0" i="1" u="none" strike="noStrike" kern="1200" cap="none" spc="0" normalizeH="0" baseline="0" noProof="0" dirty="0" err="1">
                <a:ln>
                  <a:noFill/>
                </a:ln>
                <a:solidFill>
                  <a:schemeClr val="tx1"/>
                </a:solidFill>
                <a:effectLst/>
                <a:uLnTx/>
                <a:uFillTx/>
                <a:latin typeface="+mn-lt"/>
                <a:ea typeface="+mn-ea"/>
                <a:cs typeface="+mn-cs"/>
              </a:rPr>
              <a:t>Proceedings</a:t>
            </a:r>
            <a:r>
              <a:rPr kumimoji="0" lang="it-IT" sz="2800" b="0" i="1" u="none" strike="noStrike" kern="1200" cap="none" spc="0" normalizeH="0" baseline="0" noProof="0" dirty="0">
                <a:ln>
                  <a:noFill/>
                </a:ln>
                <a:solidFill>
                  <a:schemeClr val="tx1"/>
                </a:solidFill>
                <a:effectLst/>
                <a:uLnTx/>
                <a:uFillTx/>
                <a:latin typeface="+mn-lt"/>
                <a:ea typeface="+mn-ea"/>
                <a:cs typeface="+mn-cs"/>
              </a:rPr>
              <a:t> </a:t>
            </a:r>
            <a:r>
              <a:rPr kumimoji="0" lang="it-IT" sz="2800" b="0" i="1" u="none" strike="noStrike" kern="1200" cap="none" spc="0" normalizeH="0" baseline="0" noProof="0" dirty="0" err="1">
                <a:ln>
                  <a:noFill/>
                </a:ln>
                <a:solidFill>
                  <a:schemeClr val="tx1"/>
                </a:solidFill>
                <a:effectLst/>
                <a:uLnTx/>
                <a:uFillTx/>
                <a:latin typeface="+mn-lt"/>
                <a:ea typeface="+mn-ea"/>
                <a:cs typeface="+mn-cs"/>
              </a:rPr>
              <a:t>of</a:t>
            </a:r>
            <a:r>
              <a:rPr kumimoji="0" lang="it-IT" sz="2800" b="0" i="1" u="none" strike="noStrike" kern="1200" cap="none" spc="0" normalizeH="0" baseline="0" noProof="0" dirty="0">
                <a:ln>
                  <a:noFill/>
                </a:ln>
                <a:solidFill>
                  <a:schemeClr val="tx1"/>
                </a:solidFill>
                <a:effectLst/>
                <a:uLnTx/>
                <a:uFillTx/>
                <a:latin typeface="+mn-lt"/>
                <a:ea typeface="+mn-ea"/>
                <a:cs typeface="+mn-cs"/>
              </a:rPr>
              <a:t> the </a:t>
            </a:r>
            <a:r>
              <a:rPr kumimoji="0" lang="it-IT" sz="2800" b="0" i="1" u="none" strike="noStrike" kern="1200" cap="none" spc="0" normalizeH="0" baseline="0" noProof="0" dirty="0" err="1">
                <a:ln>
                  <a:noFill/>
                </a:ln>
                <a:solidFill>
                  <a:schemeClr val="tx1"/>
                </a:solidFill>
                <a:effectLst/>
                <a:uLnTx/>
                <a:uFillTx/>
                <a:latin typeface="+mn-lt"/>
                <a:ea typeface="+mn-ea"/>
                <a:cs typeface="+mn-cs"/>
              </a:rPr>
              <a:t>swedish</a:t>
            </a:r>
            <a:r>
              <a:rPr kumimoji="0" lang="it-IT" sz="2800" b="0" i="1" u="none" strike="noStrike" kern="1200" cap="none" spc="0" normalizeH="0" baseline="0" noProof="0" dirty="0">
                <a:ln>
                  <a:noFill/>
                </a:ln>
                <a:solidFill>
                  <a:schemeClr val="tx1"/>
                </a:solidFill>
                <a:effectLst/>
                <a:uLnTx/>
                <a:uFillTx/>
                <a:latin typeface="+mn-lt"/>
                <a:ea typeface="+mn-ea"/>
                <a:cs typeface="+mn-cs"/>
              </a:rPr>
              <a:t> </a:t>
            </a:r>
            <a:r>
              <a:rPr kumimoji="0" lang="it-IT" sz="2800" b="0" i="1" u="none" strike="noStrike" kern="1200" cap="none" spc="0" normalizeH="0" baseline="0" noProof="0" dirty="0" err="1">
                <a:ln>
                  <a:noFill/>
                </a:ln>
                <a:solidFill>
                  <a:schemeClr val="tx1"/>
                </a:solidFill>
                <a:effectLst/>
                <a:uLnTx/>
                <a:uFillTx/>
                <a:latin typeface="+mn-lt"/>
                <a:ea typeface="+mn-ea"/>
                <a:cs typeface="+mn-cs"/>
              </a:rPr>
              <a:t>academy</a:t>
            </a:r>
            <a:r>
              <a:rPr kumimoji="0" lang="it-IT" sz="2800" b="0" i="0" u="none" strike="noStrike" kern="1200" cap="none" spc="0" normalizeH="0" baseline="0" noProof="0" dirty="0">
                <a:ln>
                  <a:noFill/>
                </a:ln>
                <a:solidFill>
                  <a:schemeClr val="tx1"/>
                </a:solidFill>
                <a:effectLst/>
                <a:uLnTx/>
                <a:uFillTx/>
                <a:latin typeface="+mn-lt"/>
                <a:ea typeface="+mn-ea"/>
                <a:cs typeface="+mn-cs"/>
              </a:rPr>
              <a:t>” una costruzione geometrica per collocare i tasti sul manico della chitarra “</a:t>
            </a:r>
            <a:r>
              <a:rPr kumimoji="0" lang="it-IT" sz="2800" b="0" i="0" u="none" strike="noStrike" kern="1200" cap="none" spc="0" normalizeH="0" baseline="0" noProof="0" dirty="0" err="1">
                <a:ln>
                  <a:noFill/>
                </a:ln>
                <a:solidFill>
                  <a:schemeClr val="tx1"/>
                </a:solidFill>
                <a:effectLst/>
                <a:uLnTx/>
                <a:uFillTx/>
                <a:latin typeface="+mn-lt"/>
                <a:ea typeface="+mn-ea"/>
                <a:cs typeface="+mn-cs"/>
              </a:rPr>
              <a:t>equabile</a:t>
            </a:r>
            <a:r>
              <a:rPr kumimoji="0" lang="it-IT" sz="2800" b="0" i="0" u="none" strike="noStrike" kern="1200" cap="none" spc="0" normalizeH="0" baseline="0" noProof="0" dirty="0">
                <a:ln>
                  <a:noFill/>
                </a:ln>
                <a:solidFill>
                  <a:schemeClr val="tx1"/>
                </a:solidFill>
                <a:effectLst/>
                <a:uLnTx/>
                <a:uFillTx/>
                <a:latin typeface="+mn-lt"/>
                <a:ea typeface="+mn-ea"/>
                <a:cs typeface="+mn-cs"/>
              </a:rPr>
              <a:t>”.</a:t>
            </a:r>
          </a:p>
        </p:txBody>
      </p:sp>
      <p:pic>
        <p:nvPicPr>
          <p:cNvPr id="90114" name="Picture 2"/>
          <p:cNvPicPr>
            <a:picLocks noChangeAspect="1" noChangeArrowheads="1"/>
          </p:cNvPicPr>
          <p:nvPr/>
        </p:nvPicPr>
        <p:blipFill>
          <a:blip r:embed="rId2" cstate="print"/>
          <a:srcRect/>
          <a:stretch>
            <a:fillRect/>
          </a:stretch>
        </p:blipFill>
        <p:spPr bwMode="auto">
          <a:xfrm>
            <a:off x="7998198" y="1397000"/>
            <a:ext cx="3295650" cy="5461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pic>
        <p:nvPicPr>
          <p:cNvPr id="5" name="Immagine 4"/>
          <p:cNvPicPr/>
          <p:nvPr/>
        </p:nvPicPr>
        <p:blipFill>
          <a:blip r:embed="rId3" cstate="print"/>
          <a:stretch>
            <a:fillRect/>
          </a:stretch>
        </p:blipFill>
        <p:spPr>
          <a:xfrm>
            <a:off x="477557" y="1624597"/>
            <a:ext cx="5553075" cy="5114925"/>
          </a:xfrm>
          <a:prstGeom prst="rect">
            <a:avLst/>
          </a:prstGeom>
        </p:spPr>
      </p:pic>
      <p:sp>
        <p:nvSpPr>
          <p:cNvPr id="6" name="CasellaDiTesto 5"/>
          <p:cNvSpPr txBox="1"/>
          <p:nvPr/>
        </p:nvSpPr>
        <p:spPr>
          <a:xfrm>
            <a:off x="5888713" y="1730175"/>
            <a:ext cx="6054471" cy="4893647"/>
          </a:xfrm>
          <a:prstGeom prst="rect">
            <a:avLst/>
          </a:prstGeom>
          <a:noFill/>
          <a:ln w="12700">
            <a:solidFill>
              <a:schemeClr val="tx1"/>
            </a:solidFill>
          </a:ln>
        </p:spPr>
        <p:txBody>
          <a:bodyPr wrap="square" rtlCol="0">
            <a:spAutoFit/>
          </a:bodyPr>
          <a:lstStyle/>
          <a:p>
            <a:r>
              <a:rPr lang="it-IT" sz="2600" i="1" dirty="0"/>
              <a:t>R</a:t>
            </a:r>
            <a:r>
              <a:rPr lang="it-IT" sz="2600" dirty="0"/>
              <a:t> è il punto centrale all’inizio del manico. </a:t>
            </a:r>
            <a:r>
              <a:rPr lang="it-IT" sz="2600" i="1" dirty="0"/>
              <a:t>QR</a:t>
            </a:r>
            <a:r>
              <a:rPr lang="it-IT" sz="2600" dirty="0"/>
              <a:t> è 12 unità, si trova </a:t>
            </a:r>
            <a:r>
              <a:rPr lang="it-IT" sz="2600" i="1" dirty="0"/>
              <a:t>O</a:t>
            </a:r>
            <a:r>
              <a:rPr lang="it-IT" sz="2600" dirty="0"/>
              <a:t> tale che</a:t>
            </a:r>
          </a:p>
          <a:p>
            <a:endParaRPr lang="it-IT" sz="2600" dirty="0"/>
          </a:p>
          <a:p>
            <a:endParaRPr lang="it-IT" sz="2600" dirty="0"/>
          </a:p>
          <a:p>
            <a:endParaRPr lang="it-IT" sz="2600" dirty="0"/>
          </a:p>
          <a:p>
            <a:r>
              <a:rPr lang="it-IT" sz="2600" dirty="0"/>
              <a:t>Si tracciano i 12 segmenti da </a:t>
            </a:r>
            <a:r>
              <a:rPr lang="it-IT" sz="2600" i="1" dirty="0"/>
              <a:t>O</a:t>
            </a:r>
            <a:r>
              <a:rPr lang="it-IT" sz="2600" dirty="0"/>
              <a:t> ai 12 punti equispaziati su </a:t>
            </a:r>
            <a:r>
              <a:rPr lang="it-IT" sz="2600" i="1" dirty="0"/>
              <a:t>QR</a:t>
            </a:r>
            <a:r>
              <a:rPr lang="it-IT" sz="2600" dirty="0"/>
              <a:t>. </a:t>
            </a:r>
          </a:p>
          <a:p>
            <a:r>
              <a:rPr lang="it-IT" sz="2600" dirty="0"/>
              <a:t>Si individua </a:t>
            </a:r>
            <a:r>
              <a:rPr lang="it-IT" sz="2600" i="1" dirty="0"/>
              <a:t>P</a:t>
            </a:r>
            <a:r>
              <a:rPr lang="it-IT" sz="2600" dirty="0"/>
              <a:t> su </a:t>
            </a:r>
            <a:r>
              <a:rPr lang="it-IT" sz="2600" i="1" dirty="0"/>
              <a:t>OQ</a:t>
            </a:r>
            <a:r>
              <a:rPr lang="it-IT" sz="2600" dirty="0"/>
              <a:t> in modo che </a:t>
            </a:r>
            <a:r>
              <a:rPr lang="it-IT" sz="2600" i="1" dirty="0"/>
              <a:t>PQ</a:t>
            </a:r>
            <a:r>
              <a:rPr lang="it-IT" sz="2600" dirty="0"/>
              <a:t> sia lungo 7 unità.</a:t>
            </a:r>
          </a:p>
          <a:p>
            <a:r>
              <a:rPr lang="it-IT" sz="2600" dirty="0"/>
              <a:t>Si disegna </a:t>
            </a:r>
            <a:r>
              <a:rPr lang="it-IT" sz="2600" i="1" dirty="0"/>
              <a:t>RP</a:t>
            </a:r>
            <a:r>
              <a:rPr lang="it-IT" sz="2600" dirty="0"/>
              <a:t> e poi si estende a </a:t>
            </a:r>
            <a:r>
              <a:rPr lang="it-IT" sz="2600" i="1" dirty="0"/>
              <a:t>M</a:t>
            </a:r>
            <a:r>
              <a:rPr lang="it-IT" sz="2600" dirty="0"/>
              <a:t> tale che</a:t>
            </a:r>
          </a:p>
          <a:p>
            <a:endParaRPr lang="it-IT" sz="2600" dirty="0"/>
          </a:p>
          <a:p>
            <a:r>
              <a:rPr lang="it-IT" sz="2600" dirty="0"/>
              <a:t> </a:t>
            </a:r>
          </a:p>
        </p:txBody>
      </p:sp>
      <p:graphicFrame>
        <p:nvGraphicFramePr>
          <p:cNvPr id="7" name="Oggetto 6"/>
          <p:cNvGraphicFramePr>
            <a:graphicFrameLocks noChangeAspect="1"/>
          </p:cNvGraphicFramePr>
          <p:nvPr/>
        </p:nvGraphicFramePr>
        <p:xfrm>
          <a:off x="7864606" y="2779066"/>
          <a:ext cx="2032124" cy="528909"/>
        </p:xfrm>
        <a:graphic>
          <a:graphicData uri="http://schemas.openxmlformats.org/presentationml/2006/ole">
            <p:oleObj spid="_x0000_s80901" name="Equazione" r:id="rId4" imgW="927000" imgH="241200" progId="">
              <p:embed/>
            </p:oleObj>
          </a:graphicData>
        </a:graphic>
      </p:graphicFrame>
      <p:graphicFrame>
        <p:nvGraphicFramePr>
          <p:cNvPr id="80898" name="Object 2"/>
          <p:cNvGraphicFramePr>
            <a:graphicFrameLocks noChangeAspect="1"/>
          </p:cNvGraphicFramePr>
          <p:nvPr/>
        </p:nvGraphicFramePr>
        <p:xfrm>
          <a:off x="8224838" y="6048375"/>
          <a:ext cx="1419225" cy="444500"/>
        </p:xfrm>
        <a:graphic>
          <a:graphicData uri="http://schemas.openxmlformats.org/presentationml/2006/ole">
            <p:oleObj spid="_x0000_s80902" name="Equazione" r:id="rId5" imgW="647640" imgH="203040" progId="">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pic>
        <p:nvPicPr>
          <p:cNvPr id="5" name="Immagine 4"/>
          <p:cNvPicPr/>
          <p:nvPr/>
        </p:nvPicPr>
        <p:blipFill>
          <a:blip r:embed="rId2" cstate="print"/>
          <a:stretch>
            <a:fillRect/>
          </a:stretch>
        </p:blipFill>
        <p:spPr>
          <a:xfrm>
            <a:off x="486522" y="1624597"/>
            <a:ext cx="5553075" cy="5114925"/>
          </a:xfrm>
          <a:prstGeom prst="rect">
            <a:avLst/>
          </a:prstGeom>
        </p:spPr>
      </p:pic>
      <p:sp>
        <p:nvSpPr>
          <p:cNvPr id="6" name="CasellaDiTesto 5"/>
          <p:cNvSpPr txBox="1"/>
          <p:nvPr/>
        </p:nvSpPr>
        <p:spPr>
          <a:xfrm>
            <a:off x="5888713" y="1792930"/>
            <a:ext cx="6054471" cy="4893647"/>
          </a:xfrm>
          <a:prstGeom prst="rect">
            <a:avLst/>
          </a:prstGeom>
          <a:noFill/>
        </p:spPr>
        <p:txBody>
          <a:bodyPr wrap="square" rtlCol="0">
            <a:spAutoFit/>
          </a:bodyPr>
          <a:lstStyle/>
          <a:p>
            <a:pPr algn="just"/>
            <a:r>
              <a:rPr lang="it-IT" sz="2600" i="1" dirty="0"/>
              <a:t>RM</a:t>
            </a:r>
            <a:r>
              <a:rPr lang="it-IT" sz="2600" dirty="0"/>
              <a:t> determina la frequenza di base (corda a vuoto), </a:t>
            </a:r>
            <a:r>
              <a:rPr lang="it-IT" sz="2600" i="1" dirty="0"/>
              <a:t>PM</a:t>
            </a:r>
            <a:r>
              <a:rPr lang="it-IT" sz="2600" dirty="0"/>
              <a:t> produce il suono di un’ottava sopra …</a:t>
            </a:r>
          </a:p>
          <a:p>
            <a:endParaRPr lang="it-IT" sz="2600" dirty="0"/>
          </a:p>
          <a:p>
            <a:endParaRPr lang="it-IT" sz="2600" dirty="0"/>
          </a:p>
          <a:p>
            <a:pPr algn="just"/>
            <a:r>
              <a:rPr lang="it-IT" sz="2600" dirty="0"/>
              <a:t>… e i punti di intersezione dei raggi che partono da </a:t>
            </a:r>
            <a:r>
              <a:rPr lang="it-IT" sz="2600" i="1" dirty="0"/>
              <a:t>O</a:t>
            </a:r>
            <a:r>
              <a:rPr lang="it-IT" sz="2600" dirty="0"/>
              <a:t> con il segmento </a:t>
            </a:r>
            <a:r>
              <a:rPr lang="it-IT" sz="2600" i="1" dirty="0"/>
              <a:t>RP</a:t>
            </a:r>
            <a:r>
              <a:rPr lang="it-IT" sz="2600" dirty="0"/>
              <a:t> determinano le posizioni dei tasti che producono gli 11 semitoni compresi nell’ottava.</a:t>
            </a:r>
          </a:p>
          <a:p>
            <a:endParaRPr lang="it-IT" sz="2600" dirty="0"/>
          </a:p>
          <a:p>
            <a:r>
              <a:rPr lang="it-IT" sz="2600" b="1" dirty="0">
                <a:solidFill>
                  <a:srgbClr val="FF0000"/>
                </a:solidFill>
              </a:rPr>
              <a:t>Funziona?</a:t>
            </a:r>
          </a:p>
        </p:txBody>
      </p:sp>
    </p:spTree>
    <p:extLst>
      <p:ext uri="{BB962C8B-B14F-4D97-AF65-F5344CB8AC3E}">
        <p14:creationId xmlns:p14="http://schemas.microsoft.com/office/powerpoint/2010/main" xmlns="" val="631953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09649" y="1191765"/>
            <a:ext cx="10330703"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Per dare ordine ai suoni, si ritiene che i pitagorici partissero dal suono  (frequenza) base 1 , e ascendessero per quinte:</a:t>
            </a:r>
            <a:endParaRPr kumimoji="0" lang="it-IT" altLang="it-IT" sz="2800" b="0" i="0" u="none" strike="noStrike" cap="none" normalizeH="0" baseline="0" dirty="0">
              <a:ln>
                <a:noFill/>
              </a:ln>
              <a:solidFill>
                <a:schemeClr val="tx1"/>
              </a:solidFill>
              <a:effectLst/>
            </a:endParaRPr>
          </a:p>
        </p:txBody>
      </p:sp>
      <p:sp>
        <p:nvSpPr>
          <p:cNvPr id="5" name="Rectangle 3"/>
          <p:cNvSpPr>
            <a:spLocks noChangeArrowheads="1"/>
          </p:cNvSpPr>
          <p:nvPr/>
        </p:nvSpPr>
        <p:spPr bwMode="auto">
          <a:xfrm>
            <a:off x="1009650" y="3676314"/>
            <a:ext cx="10303809"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it-IT" altLang="it-IT" sz="2800" dirty="0">
                <a:ea typeface="Calibri" panose="020F0502020204030204" pitchFamily="34" charset="0"/>
                <a:cs typeface="Times New Roman" panose="02020603050405020304" pitchFamily="18" charset="0"/>
              </a:rPr>
              <a:t>Poi riportassero nell’intervallo 1-2 i suoni troppo alti, abbassandoli di ottava in ottava attraverso divisioni successive per 2, per cui in ordine:</a:t>
            </a:r>
          </a:p>
        </p:txBody>
      </p:sp>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graphicFrame>
        <p:nvGraphicFramePr>
          <p:cNvPr id="9" name="Oggetto 8"/>
          <p:cNvGraphicFramePr>
            <a:graphicFrameLocks noChangeAspect="1"/>
          </p:cNvGraphicFramePr>
          <p:nvPr/>
        </p:nvGraphicFramePr>
        <p:xfrm>
          <a:off x="3719002" y="2330965"/>
          <a:ext cx="4447846" cy="1075623"/>
        </p:xfrm>
        <a:graphic>
          <a:graphicData uri="http://schemas.openxmlformats.org/presentationml/2006/ole">
            <p:oleObj spid="_x0000_s9279" name="Equazione" r:id="rId3" imgW="1943100" imgH="469900" progId="">
              <p:embed/>
            </p:oleObj>
          </a:graphicData>
        </a:graphic>
      </p:graphicFrame>
      <p:graphicFrame>
        <p:nvGraphicFramePr>
          <p:cNvPr id="9218" name="Object 2"/>
          <p:cNvGraphicFramePr>
            <a:graphicFrameLocks noChangeAspect="1"/>
          </p:cNvGraphicFramePr>
          <p:nvPr/>
        </p:nvGraphicFramePr>
        <p:xfrm>
          <a:off x="3897411" y="4948519"/>
          <a:ext cx="4030751" cy="981822"/>
        </p:xfrm>
        <a:graphic>
          <a:graphicData uri="http://schemas.openxmlformats.org/presentationml/2006/ole">
            <p:oleObj spid="_x0000_s9280" name="Equazione" r:id="rId4" imgW="1612900" imgH="393700" progId="">
              <p:embed/>
            </p:oleObj>
          </a:graphicData>
        </a:graphic>
      </p:graphicFrame>
    </p:spTree>
    <p:extLst>
      <p:ext uri="{BB962C8B-B14F-4D97-AF65-F5344CB8AC3E}">
        <p14:creationId xmlns:p14="http://schemas.microsoft.com/office/powerpoint/2010/main" xmlns="" val="1115720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pic>
        <p:nvPicPr>
          <p:cNvPr id="5" name="Immagine 4"/>
          <p:cNvPicPr/>
          <p:nvPr/>
        </p:nvPicPr>
        <p:blipFill>
          <a:blip r:embed="rId3" cstate="print"/>
          <a:stretch>
            <a:fillRect/>
          </a:stretch>
        </p:blipFill>
        <p:spPr>
          <a:xfrm>
            <a:off x="486522" y="1624597"/>
            <a:ext cx="5553075" cy="5114925"/>
          </a:xfrm>
          <a:prstGeom prst="rect">
            <a:avLst/>
          </a:prstGeom>
        </p:spPr>
      </p:pic>
      <p:sp>
        <p:nvSpPr>
          <p:cNvPr id="6" name="CasellaDiTesto 5"/>
          <p:cNvSpPr txBox="1"/>
          <p:nvPr/>
        </p:nvSpPr>
        <p:spPr>
          <a:xfrm>
            <a:off x="4715435" y="1634765"/>
            <a:ext cx="7227749" cy="1292662"/>
          </a:xfrm>
          <a:prstGeom prst="rect">
            <a:avLst/>
          </a:prstGeom>
          <a:noFill/>
          <a:ln w="19050">
            <a:solidFill>
              <a:schemeClr val="tx1"/>
            </a:solidFill>
          </a:ln>
        </p:spPr>
        <p:txBody>
          <a:bodyPr wrap="square" rtlCol="0">
            <a:spAutoFit/>
          </a:bodyPr>
          <a:lstStyle/>
          <a:p>
            <a:pPr algn="just"/>
            <a:r>
              <a:rPr lang="it-IT" sz="2600" dirty="0"/>
              <a:t>Jacob </a:t>
            </a:r>
            <a:r>
              <a:rPr lang="it-IT" sz="2600" dirty="0" err="1"/>
              <a:t>Faggot</a:t>
            </a:r>
            <a:r>
              <a:rPr lang="it-IT" sz="2600" dirty="0"/>
              <a:t>, segretario dell’Accademia e socio fondatore con tessera n. 4 (la n.2 era </a:t>
            </a:r>
            <a:r>
              <a:rPr lang="it-IT" sz="2600" dirty="0" err="1"/>
              <a:t>Linneo</a:t>
            </a:r>
            <a:r>
              <a:rPr lang="it-IT" sz="2600" dirty="0"/>
              <a:t>) calcolò le posizioni dei tasti usando la trigonometria:</a:t>
            </a:r>
          </a:p>
        </p:txBody>
      </p:sp>
      <p:sp>
        <p:nvSpPr>
          <p:cNvPr id="7" name="CasellaDiTesto 6"/>
          <p:cNvSpPr txBox="1"/>
          <p:nvPr/>
        </p:nvSpPr>
        <p:spPr>
          <a:xfrm>
            <a:off x="5764305" y="3083854"/>
            <a:ext cx="6212542" cy="4093428"/>
          </a:xfrm>
          <a:prstGeom prst="rect">
            <a:avLst/>
          </a:prstGeom>
          <a:noFill/>
        </p:spPr>
        <p:txBody>
          <a:bodyPr wrap="square" rtlCol="0">
            <a:spAutoFit/>
          </a:bodyPr>
          <a:lstStyle/>
          <a:p>
            <a:pPr marL="342900" indent="-342900">
              <a:buFont typeface="Wingdings" panose="05000000000000000000" pitchFamily="2" charset="2"/>
              <a:buChar char="§"/>
            </a:pPr>
            <a:r>
              <a:rPr lang="it-IT" sz="2600" dirty="0"/>
              <a:t>Determina l’angolo di base                         ;</a:t>
            </a:r>
          </a:p>
          <a:p>
            <a:pPr marL="342900" indent="-342900">
              <a:buFont typeface="Wingdings" panose="05000000000000000000" pitchFamily="2" charset="2"/>
              <a:buChar char="§"/>
            </a:pPr>
            <a:r>
              <a:rPr lang="it-IT" sz="2600" dirty="0"/>
              <a:t>Calcola </a:t>
            </a:r>
            <a:r>
              <a:rPr lang="it-IT" sz="2600" i="1" dirty="0"/>
              <a:t>RP</a:t>
            </a:r>
            <a:r>
              <a:rPr lang="it-IT" sz="2600" dirty="0"/>
              <a:t>;</a:t>
            </a:r>
          </a:p>
          <a:p>
            <a:pPr marL="342900" indent="-342900">
              <a:buFont typeface="Wingdings" panose="05000000000000000000" pitchFamily="2" charset="2"/>
              <a:buChar char="§"/>
            </a:pPr>
            <a:r>
              <a:rPr lang="it-IT" sz="2600" b="1" dirty="0">
                <a:solidFill>
                  <a:srgbClr val="FF0000"/>
                </a:solidFill>
              </a:rPr>
              <a:t>Calcola l’angolo </a:t>
            </a:r>
            <a:r>
              <a:rPr lang="it-IT" sz="2600" b="1" i="1" dirty="0">
                <a:solidFill>
                  <a:srgbClr val="FF0000"/>
                </a:solidFill>
              </a:rPr>
              <a:t>PRQ</a:t>
            </a:r>
            <a:r>
              <a:rPr lang="it-IT" sz="2600" b="1" dirty="0">
                <a:solidFill>
                  <a:srgbClr val="FF0000"/>
                </a:solidFill>
              </a:rPr>
              <a:t> = 40°14’ (in realtà è 33°32’)</a:t>
            </a:r>
          </a:p>
          <a:p>
            <a:pPr marL="342900" indent="-342900">
              <a:buFont typeface="Wingdings" panose="05000000000000000000" pitchFamily="2" charset="2"/>
              <a:buChar char="§"/>
            </a:pPr>
            <a:r>
              <a:rPr lang="it-IT" sz="2600" dirty="0"/>
              <a:t>Calcola gli 11 angoli formati dai raggi con la base </a:t>
            </a:r>
            <a:r>
              <a:rPr lang="it-IT" sz="2600" i="1" dirty="0"/>
              <a:t>QR</a:t>
            </a:r>
          </a:p>
          <a:p>
            <a:pPr marL="342900" indent="-342900">
              <a:buFont typeface="Wingdings" panose="05000000000000000000" pitchFamily="2" charset="2"/>
              <a:buChar char="§"/>
            </a:pPr>
            <a:r>
              <a:rPr lang="it-IT" sz="2600" dirty="0"/>
              <a:t>Calcola infine le lunghezze dei segmenti staccati su </a:t>
            </a:r>
            <a:r>
              <a:rPr lang="it-IT" sz="2600" i="1" dirty="0"/>
              <a:t>RP</a:t>
            </a:r>
            <a:r>
              <a:rPr lang="it-IT" sz="2600" dirty="0"/>
              <a:t> dai raggi, cioè le posizioni dei tasti</a:t>
            </a:r>
          </a:p>
          <a:p>
            <a:endParaRPr lang="it-IT" sz="2600" dirty="0"/>
          </a:p>
        </p:txBody>
      </p:sp>
      <p:graphicFrame>
        <p:nvGraphicFramePr>
          <p:cNvPr id="93185" name="Object 1"/>
          <p:cNvGraphicFramePr>
            <a:graphicFrameLocks noChangeAspect="1"/>
          </p:cNvGraphicFramePr>
          <p:nvPr/>
        </p:nvGraphicFramePr>
        <p:xfrm>
          <a:off x="9834250" y="3084523"/>
          <a:ext cx="1833559" cy="483432"/>
        </p:xfrm>
        <a:graphic>
          <a:graphicData uri="http://schemas.openxmlformats.org/presentationml/2006/ole">
            <p:oleObj spid="_x0000_s93187" name="Equazione" r:id="rId4" imgW="914400" imgH="241200" progId="">
              <p:embed/>
            </p:oleObj>
          </a:graphicData>
        </a:graphic>
      </p:graphicFrame>
    </p:spTree>
    <p:extLst>
      <p:ext uri="{BB962C8B-B14F-4D97-AF65-F5344CB8AC3E}">
        <p14:creationId xmlns:p14="http://schemas.microsoft.com/office/powerpoint/2010/main" xmlns="" val="311792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sp>
        <p:nvSpPr>
          <p:cNvPr id="6" name="CasellaDiTesto 5"/>
          <p:cNvSpPr txBox="1"/>
          <p:nvPr/>
        </p:nvSpPr>
        <p:spPr>
          <a:xfrm>
            <a:off x="609594" y="1765397"/>
            <a:ext cx="6131865" cy="4893647"/>
          </a:xfrm>
          <a:prstGeom prst="rect">
            <a:avLst/>
          </a:prstGeom>
          <a:noFill/>
        </p:spPr>
        <p:txBody>
          <a:bodyPr wrap="square" rtlCol="0">
            <a:spAutoFit/>
          </a:bodyPr>
          <a:lstStyle/>
          <a:p>
            <a:pPr algn="just"/>
            <a:r>
              <a:rPr lang="it-IT" sz="2400" dirty="0"/>
              <a:t>L’errore nel calcolo di      aveva conseguenze catastrofiche. </a:t>
            </a:r>
            <a:r>
              <a:rPr lang="it-IT" sz="2400" dirty="0" err="1"/>
              <a:t>Faggot</a:t>
            </a:r>
            <a:r>
              <a:rPr lang="it-IT" sz="2400" dirty="0"/>
              <a:t> scrisse in calce all’articolo di Strähle che il metodo proposto era inaccurato, in quanto l’errore massimo nelle posizioni dei tasti arrivava a 1,7%.</a:t>
            </a:r>
          </a:p>
          <a:p>
            <a:pPr algn="just"/>
            <a:endParaRPr lang="it-IT" sz="2400" dirty="0"/>
          </a:p>
          <a:p>
            <a:pPr algn="just"/>
            <a:r>
              <a:rPr lang="it-IT" sz="2400" dirty="0"/>
              <a:t>Ovviamente, nessuno prese in considerazione il metodo di </a:t>
            </a:r>
            <a:r>
              <a:rPr lang="it-IT" sz="2400" dirty="0" err="1"/>
              <a:t>Strahle</a:t>
            </a:r>
            <a:r>
              <a:rPr lang="it-IT" sz="2400" dirty="0"/>
              <a:t>.</a:t>
            </a:r>
          </a:p>
          <a:p>
            <a:pPr algn="just"/>
            <a:endParaRPr lang="it-IT" sz="2400" dirty="0"/>
          </a:p>
          <a:p>
            <a:pPr algn="just"/>
            <a:r>
              <a:rPr lang="it-IT" sz="2400" dirty="0"/>
              <a:t>Solo nel 1957 (!) J.M. Barbour dell’Università del Michigan ha scoperto l’errore di calcolo di </a:t>
            </a:r>
            <a:r>
              <a:rPr lang="it-IT" sz="2400" dirty="0" err="1"/>
              <a:t>Faggot</a:t>
            </a:r>
            <a:r>
              <a:rPr lang="it-IT" sz="2400" dirty="0"/>
              <a:t> e ha determinato che il massimo errore della costruzione di Strähle è pari a 0,15%!</a:t>
            </a:r>
          </a:p>
        </p:txBody>
      </p:sp>
      <p:pic>
        <p:nvPicPr>
          <p:cNvPr id="7" name="Immagine 6"/>
          <p:cNvPicPr/>
          <p:nvPr/>
        </p:nvPicPr>
        <p:blipFill>
          <a:blip r:embed="rId3" cstate="print"/>
          <a:stretch>
            <a:fillRect/>
          </a:stretch>
        </p:blipFill>
        <p:spPr>
          <a:xfrm>
            <a:off x="6858000" y="1702264"/>
            <a:ext cx="5334000" cy="4781550"/>
          </a:xfrm>
          <a:prstGeom prst="rect">
            <a:avLst/>
          </a:prstGeom>
        </p:spPr>
      </p:pic>
      <p:graphicFrame>
        <p:nvGraphicFramePr>
          <p:cNvPr id="92161" name="Object 1"/>
          <p:cNvGraphicFramePr>
            <a:graphicFrameLocks noChangeAspect="1"/>
          </p:cNvGraphicFramePr>
          <p:nvPr/>
        </p:nvGraphicFramePr>
        <p:xfrm>
          <a:off x="3533494" y="1750271"/>
          <a:ext cx="670953" cy="455045"/>
        </p:xfrm>
        <a:graphic>
          <a:graphicData uri="http://schemas.openxmlformats.org/presentationml/2006/ole">
            <p:oleObj spid="_x0000_s92163" name="Equazione" r:id="rId4" imgW="355320" imgH="241200" progId="">
              <p:embed/>
            </p:oleObj>
          </a:graphicData>
        </a:graphic>
      </p:graphicFrame>
    </p:spTree>
    <p:extLst>
      <p:ext uri="{BB962C8B-B14F-4D97-AF65-F5344CB8AC3E}">
        <p14:creationId xmlns:p14="http://schemas.microsoft.com/office/powerpoint/2010/main" xmlns="" val="3183294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manico della chitarra: artigianato e matematica (ma la matematica ne esce male!)</a:t>
            </a:r>
          </a:p>
        </p:txBody>
      </p:sp>
      <p:sp>
        <p:nvSpPr>
          <p:cNvPr id="6" name="CasellaDiTesto 5"/>
          <p:cNvSpPr txBox="1"/>
          <p:nvPr/>
        </p:nvSpPr>
        <p:spPr>
          <a:xfrm>
            <a:off x="609593" y="1539350"/>
            <a:ext cx="10721795" cy="4893647"/>
          </a:xfrm>
          <a:prstGeom prst="rect">
            <a:avLst/>
          </a:prstGeom>
          <a:noFill/>
        </p:spPr>
        <p:txBody>
          <a:bodyPr wrap="square" rtlCol="0">
            <a:spAutoFit/>
          </a:bodyPr>
          <a:lstStyle/>
          <a:p>
            <a:pPr algn="just"/>
            <a:endParaRPr lang="it-IT" sz="2600" dirty="0"/>
          </a:p>
          <a:p>
            <a:pPr marL="342900" indent="-342900">
              <a:buFont typeface="Wingdings" panose="05000000000000000000" pitchFamily="2" charset="2"/>
              <a:buChar char="Ø"/>
            </a:pPr>
            <a:r>
              <a:rPr lang="it-IT" sz="2600" dirty="0"/>
              <a:t>Il metodo di Strähle è in effetti una proiezione di centro </a:t>
            </a:r>
            <a:r>
              <a:rPr lang="it-IT" sz="2600" i="1" dirty="0"/>
              <a:t>O</a:t>
            </a:r>
            <a:r>
              <a:rPr lang="it-IT" sz="2600" dirty="0"/>
              <a:t>, su </a:t>
            </a:r>
            <a:r>
              <a:rPr lang="it-IT" sz="2600" i="1" dirty="0"/>
              <a:t>MPR</a:t>
            </a:r>
            <a:r>
              <a:rPr lang="it-IT" sz="2600" dirty="0"/>
              <a:t>, di un insieme di punti equispaziati lungo </a:t>
            </a:r>
            <a:r>
              <a:rPr lang="it-IT" sz="2600" i="1" dirty="0"/>
              <a:t>QR</a:t>
            </a:r>
            <a:r>
              <a:rPr lang="it-IT" sz="2600" dirty="0"/>
              <a:t>. Essa corrisponde, algebricamente, a una funzione razionale fratta. Barbour ha dimostrato che la funzione razionale fratta che meglio approssima       nell’intervallo         , usando per         l’approssimazione razionale 17/12, è esattamente quella corrispondente alla proiezione!</a:t>
            </a:r>
          </a:p>
          <a:p>
            <a:pPr marL="342900" indent="-342900" algn="just">
              <a:buFont typeface="Wingdings" panose="05000000000000000000" pitchFamily="2" charset="2"/>
              <a:buChar char="Ø"/>
            </a:pPr>
            <a:endParaRPr lang="it-IT" sz="2600" dirty="0"/>
          </a:p>
          <a:p>
            <a:pPr marL="342900" indent="-342900" algn="just">
              <a:buFont typeface="Wingdings" panose="05000000000000000000" pitchFamily="2" charset="2"/>
              <a:buChar char="Ø"/>
            </a:pPr>
            <a:r>
              <a:rPr lang="it-IT" sz="2600" dirty="0"/>
              <a:t>A </a:t>
            </a:r>
            <a:r>
              <a:rPr lang="it-IT" sz="2600" dirty="0" err="1"/>
              <a:t>Faggot</a:t>
            </a:r>
            <a:r>
              <a:rPr lang="it-IT" sz="2600" dirty="0"/>
              <a:t> non è venuto in mente di </a:t>
            </a:r>
            <a:r>
              <a:rPr lang="it-IT" sz="2600" b="1" i="1" dirty="0">
                <a:solidFill>
                  <a:srgbClr val="FF0000"/>
                </a:solidFill>
              </a:rPr>
              <a:t>misurare</a:t>
            </a:r>
            <a:r>
              <a:rPr lang="it-IT" sz="2600" dirty="0"/>
              <a:t> gli angoli! Anche con una misura grossolana l’errore su PRQ sarebbe emerso subito…</a:t>
            </a:r>
          </a:p>
          <a:p>
            <a:pPr marL="342900" indent="-342900" algn="just">
              <a:buFont typeface="Wingdings" panose="05000000000000000000" pitchFamily="2" charset="2"/>
              <a:buChar char="Ø"/>
            </a:pPr>
            <a:endParaRPr lang="it-IT" sz="2600" dirty="0"/>
          </a:p>
          <a:p>
            <a:pPr marL="342900" indent="-342900" algn="just">
              <a:buFont typeface="Wingdings" panose="05000000000000000000" pitchFamily="2" charset="2"/>
              <a:buChar char="Ø"/>
            </a:pPr>
            <a:r>
              <a:rPr lang="it-IT" sz="2600" b="1" u="sng" dirty="0"/>
              <a:t>Come faceva Strähle a sapere …?</a:t>
            </a:r>
          </a:p>
        </p:txBody>
      </p:sp>
      <p:graphicFrame>
        <p:nvGraphicFramePr>
          <p:cNvPr id="4" name="Oggetto 3"/>
          <p:cNvGraphicFramePr>
            <a:graphicFrameLocks noChangeAspect="1"/>
          </p:cNvGraphicFramePr>
          <p:nvPr>
            <p:extLst>
              <p:ext uri="{D42A27DB-BD31-4B8C-83A1-F6EECF244321}">
                <p14:modId xmlns:p14="http://schemas.microsoft.com/office/powerpoint/2010/main" xmlns="" val="2416964481"/>
              </p:ext>
            </p:extLst>
          </p:nvPr>
        </p:nvGraphicFramePr>
        <p:xfrm>
          <a:off x="10272523" y="2695660"/>
          <a:ext cx="420890" cy="450953"/>
        </p:xfrm>
        <a:graphic>
          <a:graphicData uri="http://schemas.openxmlformats.org/presentationml/2006/ole">
            <p:oleObj spid="_x0000_s91143" name="Equazione" r:id="rId3" imgW="177480" imgH="190440" progId="">
              <p:embed/>
            </p:oleObj>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xmlns="" val="1495488434"/>
              </p:ext>
            </p:extLst>
          </p:nvPr>
        </p:nvGraphicFramePr>
        <p:xfrm>
          <a:off x="8590018" y="3146613"/>
          <a:ext cx="637417" cy="451504"/>
        </p:xfrm>
        <a:graphic>
          <a:graphicData uri="http://schemas.openxmlformats.org/presentationml/2006/ole">
            <p:oleObj spid="_x0000_s91144" name="Equazione" r:id="rId4" imgW="304560" imgH="215640" progId="">
              <p:embed/>
            </p:oleObj>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xmlns="" val="4166415526"/>
              </p:ext>
            </p:extLst>
          </p:nvPr>
        </p:nvGraphicFramePr>
        <p:xfrm>
          <a:off x="6274073" y="3146613"/>
          <a:ext cx="489296" cy="437792"/>
        </p:xfrm>
        <a:graphic>
          <a:graphicData uri="http://schemas.openxmlformats.org/presentationml/2006/ole">
            <p:oleObj spid="_x0000_s91145" name="Equazione" r:id="rId5" imgW="241200" imgH="215640" progId="">
              <p:embed/>
            </p:oleObj>
          </a:graphicData>
        </a:graphic>
      </p:graphicFrame>
    </p:spTree>
    <p:extLst>
      <p:ext uri="{BB962C8B-B14F-4D97-AF65-F5344CB8AC3E}">
        <p14:creationId xmlns:p14="http://schemas.microsoft.com/office/powerpoint/2010/main" xmlns="" val="24916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62000" y="1354951"/>
            <a:ext cx="10596390" cy="3108543"/>
          </a:xfrm>
          <a:prstGeom prst="rect">
            <a:avLst/>
          </a:prstGeom>
          <a:noFill/>
        </p:spPr>
        <p:txBody>
          <a:bodyPr wrap="square" rtlCol="0">
            <a:spAutoFit/>
          </a:bodyPr>
          <a:lstStyle/>
          <a:p>
            <a:r>
              <a:rPr lang="it-IT" sz="2800" b="1" u="sng" dirty="0">
                <a:solidFill>
                  <a:srgbClr val="FF0000"/>
                </a:solidFill>
              </a:rPr>
              <a:t>Non siamo sensibili alla differenza tra le frequenze, ma al rapporto.</a:t>
            </a:r>
          </a:p>
          <a:p>
            <a:r>
              <a:rPr lang="it-IT" sz="2800" dirty="0"/>
              <a:t>Risultano «consonanti» i suoni le cui frequenze sono multiple una dell’altra. </a:t>
            </a:r>
          </a:p>
          <a:p>
            <a:endParaRPr lang="it-IT" sz="2800" dirty="0"/>
          </a:p>
          <a:p>
            <a:r>
              <a:rPr lang="it-IT" sz="2800" dirty="0"/>
              <a:t>Le frequenze delle note della scala temperata «equabile» sono disposte secondo una progressione geometrica di ragione </a:t>
            </a:r>
          </a:p>
          <a:p>
            <a:endParaRPr lang="it-IT" sz="2800" dirty="0"/>
          </a:p>
        </p:txBody>
      </p:sp>
      <p:graphicFrame>
        <p:nvGraphicFramePr>
          <p:cNvPr id="3" name="Oggetto 2"/>
          <p:cNvGraphicFramePr>
            <a:graphicFrameLocks noChangeAspect="1"/>
          </p:cNvGraphicFramePr>
          <p:nvPr>
            <p:extLst>
              <p:ext uri="{D42A27DB-BD31-4B8C-83A1-F6EECF244321}">
                <p14:modId xmlns:p14="http://schemas.microsoft.com/office/powerpoint/2010/main" xmlns="" val="2410311150"/>
              </p:ext>
            </p:extLst>
          </p:nvPr>
        </p:nvGraphicFramePr>
        <p:xfrm>
          <a:off x="5481638" y="4130495"/>
          <a:ext cx="877887" cy="666750"/>
        </p:xfrm>
        <a:graphic>
          <a:graphicData uri="http://schemas.openxmlformats.org/presentationml/2006/ole">
            <p:oleObj spid="_x0000_s41037" name="Equazione" r:id="rId3" imgW="317225" imgH="241091" progId="">
              <p:embed/>
            </p:oleObj>
          </a:graphicData>
        </a:graphic>
      </p:graphicFrame>
      <p:sp>
        <p:nvSpPr>
          <p:cNvPr id="7" name="CasellaDiTesto 6"/>
          <p:cNvSpPr txBox="1"/>
          <p:nvPr/>
        </p:nvSpPr>
        <p:spPr>
          <a:xfrm>
            <a:off x="762000" y="4890276"/>
            <a:ext cx="10500049" cy="954107"/>
          </a:xfrm>
          <a:prstGeom prst="rect">
            <a:avLst/>
          </a:prstGeom>
          <a:noFill/>
        </p:spPr>
        <p:txBody>
          <a:bodyPr wrap="square" rtlCol="0">
            <a:spAutoFit/>
          </a:bodyPr>
          <a:lstStyle/>
          <a:p>
            <a:r>
              <a:rPr lang="it-IT" sz="2800" dirty="0"/>
              <a:t>A partire dalla nota fondamentale, ad esempio il LA centrale (440 Hz), la nota </a:t>
            </a:r>
            <a:r>
              <a:rPr lang="it-IT" sz="2800" i="1" dirty="0" err="1"/>
              <a:t>n-ma</a:t>
            </a:r>
            <a:r>
              <a:rPr lang="it-IT" sz="2800" dirty="0"/>
              <a:t> ha frequenza </a:t>
            </a:r>
          </a:p>
        </p:txBody>
      </p:sp>
      <p:graphicFrame>
        <p:nvGraphicFramePr>
          <p:cNvPr id="40964" name="Object 10"/>
          <p:cNvGraphicFramePr>
            <a:graphicFrameLocks noChangeAspect="1"/>
          </p:cNvGraphicFramePr>
          <p:nvPr/>
        </p:nvGraphicFramePr>
        <p:xfrm>
          <a:off x="5568950" y="5629943"/>
          <a:ext cx="631825" cy="806450"/>
        </p:xfrm>
        <a:graphic>
          <a:graphicData uri="http://schemas.openxmlformats.org/presentationml/2006/ole">
            <p:oleObj spid="_x0000_s41038" name="Equazione" r:id="rId4" imgW="228501" imgH="291973" progId="">
              <p:embed/>
            </p:oleObj>
          </a:graphicData>
        </a:graphic>
      </p:graphicFrame>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spTree>
    <p:extLst>
      <p:ext uri="{BB962C8B-B14F-4D97-AF65-F5344CB8AC3E}">
        <p14:creationId xmlns:p14="http://schemas.microsoft.com/office/powerpoint/2010/main" xmlns="" val="1070943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971" y="1133490"/>
            <a:ext cx="5924550" cy="5505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8024" t="28006"/>
          <a:stretch/>
        </p:blipFill>
        <p:spPr bwMode="auto">
          <a:xfrm>
            <a:off x="9368145" y="5180867"/>
            <a:ext cx="2436169" cy="1281548"/>
          </a:xfrm>
          <a:prstGeom prst="rect">
            <a:avLst/>
          </a:prstGeom>
          <a:noFill/>
          <a:ln w="12700">
            <a:solidFill>
              <a:schemeClr val="tx1"/>
            </a:solidFill>
          </a:ln>
          <a:extLst>
            <a:ext uri="{909E8E84-426E-40DD-AFC4-6F175D3DCCD1}">
              <a14:hiddenFill xmlns:a14="http://schemas.microsoft.com/office/drawing/2010/main" xmlns="">
                <a:solidFill>
                  <a:schemeClr val="accent1"/>
                </a:solidFill>
              </a14:hiddenFill>
            </a:ext>
          </a:extLst>
        </p:spPr>
      </p:pic>
      <p:sp>
        <p:nvSpPr>
          <p:cNvPr id="4" name="CasellaDiTesto 3"/>
          <p:cNvSpPr txBox="1"/>
          <p:nvPr/>
        </p:nvSpPr>
        <p:spPr>
          <a:xfrm>
            <a:off x="5889812" y="1012337"/>
            <a:ext cx="6113930" cy="3785652"/>
          </a:xfrm>
          <a:prstGeom prst="rect">
            <a:avLst/>
          </a:prstGeom>
          <a:noFill/>
        </p:spPr>
        <p:txBody>
          <a:bodyPr wrap="square" rtlCol="0">
            <a:spAutoFit/>
          </a:bodyPr>
          <a:lstStyle/>
          <a:p>
            <a:pPr algn="just"/>
            <a:r>
              <a:rPr lang="it-IT" sz="2400" dirty="0" err="1"/>
              <a:t>Mersenne</a:t>
            </a:r>
            <a:r>
              <a:rPr lang="it-IT" sz="2400" dirty="0"/>
              <a:t> nell'</a:t>
            </a:r>
            <a:r>
              <a:rPr lang="it-IT" sz="2400" i="1" dirty="0" err="1"/>
              <a:t>Harmonie</a:t>
            </a:r>
            <a:r>
              <a:rPr lang="it-IT" sz="2400" i="1" dirty="0"/>
              <a:t> </a:t>
            </a:r>
            <a:r>
              <a:rPr lang="it-IT" sz="2400" i="1" dirty="0" err="1"/>
              <a:t>universelle</a:t>
            </a:r>
            <a:r>
              <a:rPr lang="it-IT" sz="2400" i="1" dirty="0"/>
              <a:t> </a:t>
            </a:r>
            <a:r>
              <a:rPr lang="it-IT" sz="2400" dirty="0"/>
              <a:t>descrisse correttamente il comportamento delle corde vibranti. La formula di </a:t>
            </a:r>
            <a:r>
              <a:rPr lang="it-IT" sz="2400" dirty="0" err="1"/>
              <a:t>Mersenne</a:t>
            </a:r>
            <a:r>
              <a:rPr lang="it-IT" sz="2400" dirty="0"/>
              <a:t> collega le grandezze:</a:t>
            </a:r>
          </a:p>
          <a:p>
            <a:endParaRPr lang="it-IT" sz="2400" dirty="0"/>
          </a:p>
          <a:p>
            <a:r>
              <a:rPr lang="it-IT" sz="2400" i="1" dirty="0"/>
              <a:t>f</a:t>
            </a:r>
            <a:r>
              <a:rPr lang="it-IT" sz="2400" dirty="0"/>
              <a:t>	frequenza della vibrazione</a:t>
            </a:r>
          </a:p>
          <a:p>
            <a:r>
              <a:rPr lang="it-IT" sz="2400" i="1" dirty="0"/>
              <a:t>L	</a:t>
            </a:r>
            <a:r>
              <a:rPr lang="it-IT" sz="2400" dirty="0"/>
              <a:t>lunghezza della corda</a:t>
            </a:r>
          </a:p>
          <a:p>
            <a:r>
              <a:rPr lang="it-IT" sz="2400" i="1" dirty="0"/>
              <a:t>T	</a:t>
            </a:r>
            <a:r>
              <a:rPr lang="it-IT" sz="2400" dirty="0"/>
              <a:t>Tensione applicata alla corda</a:t>
            </a:r>
          </a:p>
          <a:p>
            <a:r>
              <a:rPr lang="it-IT" sz="2400" i="1" dirty="0"/>
              <a:t>S	</a:t>
            </a:r>
            <a:r>
              <a:rPr lang="it-IT" sz="2400" dirty="0"/>
              <a:t>sezione della corda</a:t>
            </a:r>
          </a:p>
          <a:p>
            <a:r>
              <a:rPr lang="it-IT" sz="2400" i="1" dirty="0"/>
              <a:t>ρ	</a:t>
            </a:r>
            <a:r>
              <a:rPr lang="it-IT" sz="2400" dirty="0"/>
              <a:t>densità del materiale</a:t>
            </a:r>
          </a:p>
        </p:txBody>
      </p:sp>
      <p:graphicFrame>
        <p:nvGraphicFramePr>
          <p:cNvPr id="2" name="Oggetto 1"/>
          <p:cNvGraphicFramePr>
            <a:graphicFrameLocks noChangeAspect="1"/>
          </p:cNvGraphicFramePr>
          <p:nvPr>
            <p:extLst>
              <p:ext uri="{D42A27DB-BD31-4B8C-83A1-F6EECF244321}">
                <p14:modId xmlns:p14="http://schemas.microsoft.com/office/powerpoint/2010/main" xmlns="" val="2138521419"/>
              </p:ext>
            </p:extLst>
          </p:nvPr>
        </p:nvGraphicFramePr>
        <p:xfrm>
          <a:off x="2952187" y="1734145"/>
          <a:ext cx="2458013" cy="1003271"/>
        </p:xfrm>
        <a:graphic>
          <a:graphicData uri="http://schemas.openxmlformats.org/presentationml/2006/ole">
            <p:oleObj spid="_x0000_s26665" name="Equazione" r:id="rId5" imgW="622030" imgH="253890" progId="">
              <p:embed/>
            </p:oleObj>
          </a:graphicData>
        </a:graphic>
      </p:graphicFrame>
      <p:sp>
        <p:nvSpPr>
          <p:cNvPr id="3" name="CasellaDiTesto 2"/>
          <p:cNvSpPr txBox="1"/>
          <p:nvPr/>
        </p:nvSpPr>
        <p:spPr>
          <a:xfrm>
            <a:off x="7464387" y="5203411"/>
            <a:ext cx="2567147" cy="954107"/>
          </a:xfrm>
          <a:prstGeom prst="rect">
            <a:avLst/>
          </a:prstGeom>
          <a:noFill/>
        </p:spPr>
        <p:txBody>
          <a:bodyPr wrap="square" rtlCol="0">
            <a:spAutoFit/>
          </a:bodyPr>
          <a:lstStyle/>
          <a:p>
            <a:r>
              <a:rPr lang="it-IT" sz="2800" i="1" dirty="0"/>
              <a:t>Formula di </a:t>
            </a:r>
            <a:r>
              <a:rPr lang="it-IT" sz="2800" i="1" dirty="0" err="1"/>
              <a:t>Mersenne</a:t>
            </a:r>
            <a:r>
              <a:rPr lang="it-IT" sz="2800" i="1" dirty="0"/>
              <a:t>:</a:t>
            </a:r>
          </a:p>
        </p:txBody>
      </p:sp>
      <p:sp>
        <p:nvSpPr>
          <p:cNvPr id="5" name="Freccia in giù 4"/>
          <p:cNvSpPr/>
          <p:nvPr/>
        </p:nvSpPr>
        <p:spPr>
          <a:xfrm>
            <a:off x="3788229" y="2919327"/>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spTree>
    <p:extLst>
      <p:ext uri="{BB962C8B-B14F-4D97-AF65-F5344CB8AC3E}">
        <p14:creationId xmlns:p14="http://schemas.microsoft.com/office/powerpoint/2010/main" xmlns="" val="806567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000" y="1250455"/>
            <a:ext cx="5974649" cy="523220"/>
          </a:xfrm>
          <a:prstGeom prst="rect">
            <a:avLst/>
          </a:prstGeom>
          <a:noFill/>
        </p:spPr>
        <p:txBody>
          <a:bodyPr wrap="none" rtlCol="0">
            <a:spAutoFit/>
          </a:bodyPr>
          <a:lstStyle/>
          <a:p>
            <a:r>
              <a:rPr lang="it-IT" sz="2800" dirty="0"/>
              <a:t>In termini logaritmici, un semitono vale </a:t>
            </a:r>
          </a:p>
        </p:txBody>
      </p:sp>
      <p:graphicFrame>
        <p:nvGraphicFramePr>
          <p:cNvPr id="5" name="Oggetto 4"/>
          <p:cNvGraphicFramePr>
            <a:graphicFrameLocks noChangeAspect="1"/>
          </p:cNvGraphicFramePr>
          <p:nvPr>
            <p:extLst>
              <p:ext uri="{D42A27DB-BD31-4B8C-83A1-F6EECF244321}">
                <p14:modId xmlns:p14="http://schemas.microsoft.com/office/powerpoint/2010/main" xmlns="" val="2155676375"/>
              </p:ext>
            </p:extLst>
          </p:nvPr>
        </p:nvGraphicFramePr>
        <p:xfrm>
          <a:off x="6764559" y="1174255"/>
          <a:ext cx="2185306" cy="718457"/>
        </p:xfrm>
        <a:graphic>
          <a:graphicData uri="http://schemas.openxmlformats.org/presentationml/2006/ole">
            <p:oleObj spid="_x0000_s25648" name="Equazione" r:id="rId3" imgW="926698" imgH="304668" progId="">
              <p:embed/>
            </p:oleObj>
          </a:graphicData>
        </a:graphic>
      </p:graphicFrame>
      <p:sp>
        <p:nvSpPr>
          <p:cNvPr id="6" name="CasellaDiTesto 5"/>
          <p:cNvSpPr txBox="1"/>
          <p:nvPr/>
        </p:nvSpPr>
        <p:spPr>
          <a:xfrm>
            <a:off x="8875053" y="1217156"/>
            <a:ext cx="2736070" cy="523220"/>
          </a:xfrm>
          <a:prstGeom prst="rect">
            <a:avLst/>
          </a:prstGeom>
          <a:noFill/>
        </p:spPr>
        <p:txBody>
          <a:bodyPr wrap="none" rtlCol="0">
            <a:spAutoFit/>
          </a:bodyPr>
          <a:lstStyle/>
          <a:p>
            <a:r>
              <a:rPr lang="it-IT" sz="2800" dirty="0"/>
              <a:t>, un’ottava vale 1</a:t>
            </a:r>
          </a:p>
        </p:txBody>
      </p:sp>
      <p:sp>
        <p:nvSpPr>
          <p:cNvPr id="8" name="CasellaDiTesto 7"/>
          <p:cNvSpPr txBox="1"/>
          <p:nvPr/>
        </p:nvSpPr>
        <p:spPr>
          <a:xfrm>
            <a:off x="779929" y="1819835"/>
            <a:ext cx="10765330" cy="954107"/>
          </a:xfrm>
          <a:prstGeom prst="rect">
            <a:avLst/>
          </a:prstGeom>
          <a:noFill/>
        </p:spPr>
        <p:txBody>
          <a:bodyPr wrap="square" rtlCol="0">
            <a:spAutoFit/>
          </a:bodyPr>
          <a:lstStyle/>
          <a:p>
            <a:r>
              <a:rPr lang="it-IT" sz="2800" dirty="0"/>
              <a:t>La rappresentazione in coordinate polari della progressione dei semitoni è una spirale logaritmica di base 2….</a:t>
            </a:r>
          </a:p>
        </p:txBody>
      </p:sp>
      <p:pic>
        <p:nvPicPr>
          <p:cNvPr id="25616" name="Picture 16"/>
          <p:cNvPicPr>
            <a:picLocks noChangeAspect="1" noChangeArrowheads="1"/>
          </p:cNvPicPr>
          <p:nvPr/>
        </p:nvPicPr>
        <p:blipFill>
          <a:blip r:embed="rId4" cstate="print"/>
          <a:srcRect/>
          <a:stretch>
            <a:fillRect/>
          </a:stretch>
        </p:blipFill>
        <p:spPr bwMode="auto">
          <a:xfrm>
            <a:off x="6260165" y="2527505"/>
            <a:ext cx="5188458" cy="4174236"/>
          </a:xfrm>
          <a:prstGeom prst="rect">
            <a:avLst/>
          </a:prstGeom>
          <a:noFill/>
          <a:ln w="9525">
            <a:noFill/>
            <a:miter lim="800000"/>
            <a:headEnd/>
            <a:tailEnd/>
          </a:ln>
          <a:effectLst/>
        </p:spPr>
      </p:pic>
      <p:sp>
        <p:nvSpPr>
          <p:cNvPr id="17" name="Freccia in giù 16"/>
          <p:cNvSpPr/>
          <p:nvPr/>
        </p:nvSpPr>
        <p:spPr>
          <a:xfrm rot="1739541">
            <a:off x="10632141" y="2671487"/>
            <a:ext cx="251012" cy="18915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pic>
        <p:nvPicPr>
          <p:cNvPr id="25647" name="Picture 47"/>
          <p:cNvPicPr>
            <a:picLocks noChangeAspect="1" noChangeArrowheads="1"/>
          </p:cNvPicPr>
          <p:nvPr/>
        </p:nvPicPr>
        <p:blipFill>
          <a:blip r:embed="rId5" cstate="print"/>
          <a:srcRect/>
          <a:stretch>
            <a:fillRect/>
          </a:stretch>
        </p:blipFill>
        <p:spPr bwMode="auto">
          <a:xfrm>
            <a:off x="898151" y="2904564"/>
            <a:ext cx="4514850" cy="3505200"/>
          </a:xfrm>
          <a:prstGeom prst="rect">
            <a:avLst/>
          </a:prstGeom>
          <a:noFill/>
          <a:ln w="9525">
            <a:noFill/>
            <a:miter lim="800000"/>
            <a:headEnd/>
            <a:tailEnd/>
          </a:ln>
          <a:effectLst/>
        </p:spPr>
      </p:pic>
    </p:spTree>
    <p:extLst>
      <p:ext uri="{BB962C8B-B14F-4D97-AF65-F5344CB8AC3E}">
        <p14:creationId xmlns:p14="http://schemas.microsoft.com/office/powerpoint/2010/main" xmlns="" val="10709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16"/>
                                        </p:tgtEl>
                                        <p:attrNameLst>
                                          <p:attrName>style.visibility</p:attrName>
                                        </p:attrNameLst>
                                      </p:cBhvr>
                                      <p:to>
                                        <p:strVal val="visible"/>
                                      </p:to>
                                    </p:set>
                                    <p:animEffect transition="in" filter="fade">
                                      <p:cBhvr>
                                        <p:cTn id="7" dur="2000"/>
                                        <p:tgtEl>
                                          <p:spTgt spid="256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lide(fromBottom)">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000" y="981505"/>
            <a:ext cx="10789298" cy="492443"/>
          </a:xfrm>
          <a:prstGeom prst="rect">
            <a:avLst/>
          </a:prstGeom>
          <a:noFill/>
        </p:spPr>
        <p:txBody>
          <a:bodyPr wrap="square" rtlCol="0">
            <a:spAutoFit/>
          </a:bodyPr>
          <a:lstStyle/>
          <a:p>
            <a:r>
              <a:rPr lang="it-IT" sz="2600" dirty="0"/>
              <a:t>Il nostro apparato uditivo percepisce suoni compresi tra 20Hz e 20kHz</a:t>
            </a:r>
          </a:p>
        </p:txBody>
      </p:sp>
      <p:sp>
        <p:nvSpPr>
          <p:cNvPr id="8" name="CasellaDiTesto 7"/>
          <p:cNvSpPr txBox="1"/>
          <p:nvPr/>
        </p:nvSpPr>
        <p:spPr>
          <a:xfrm>
            <a:off x="768765" y="1507158"/>
            <a:ext cx="10720508" cy="492443"/>
          </a:xfrm>
          <a:prstGeom prst="rect">
            <a:avLst/>
          </a:prstGeom>
          <a:noFill/>
        </p:spPr>
        <p:txBody>
          <a:bodyPr wrap="square" rtlCol="0">
            <a:spAutoFit/>
          </a:bodyPr>
          <a:lstStyle/>
          <a:p>
            <a:r>
              <a:rPr lang="it-IT" sz="2600" dirty="0"/>
              <a:t>Se sovrapponiamo due toni puri di pulsazioni       e       …</a:t>
            </a:r>
          </a:p>
        </p:txBody>
      </p:sp>
      <p:graphicFrame>
        <p:nvGraphicFramePr>
          <p:cNvPr id="9" name="Oggetto 8"/>
          <p:cNvGraphicFramePr>
            <a:graphicFrameLocks noChangeAspect="1"/>
          </p:cNvGraphicFramePr>
          <p:nvPr/>
        </p:nvGraphicFramePr>
        <p:xfrm>
          <a:off x="4194842" y="2171797"/>
          <a:ext cx="3889324" cy="524750"/>
        </p:xfrm>
        <a:graphic>
          <a:graphicData uri="http://schemas.openxmlformats.org/presentationml/2006/ole">
            <p:oleObj spid="_x0000_s42069" name="Equazione" r:id="rId3" imgW="1600200" imgH="215900" progId="">
              <p:embed/>
            </p:oleObj>
          </a:graphicData>
        </a:graphic>
      </p:graphicFrame>
      <p:sp>
        <p:nvSpPr>
          <p:cNvPr id="10" name="CasellaDiTesto 9"/>
          <p:cNvSpPr txBox="1"/>
          <p:nvPr/>
        </p:nvSpPr>
        <p:spPr>
          <a:xfrm>
            <a:off x="753207" y="2853926"/>
            <a:ext cx="10720508" cy="492443"/>
          </a:xfrm>
          <a:prstGeom prst="rect">
            <a:avLst/>
          </a:prstGeom>
          <a:noFill/>
        </p:spPr>
        <p:txBody>
          <a:bodyPr wrap="square" rtlCol="0">
            <a:spAutoFit/>
          </a:bodyPr>
          <a:lstStyle/>
          <a:p>
            <a:r>
              <a:rPr lang="it-IT" sz="2600" dirty="0"/>
              <a:t>Applicando (</a:t>
            </a:r>
            <a:r>
              <a:rPr lang="it-IT" sz="2600" i="1" dirty="0"/>
              <a:t>finalmente!</a:t>
            </a:r>
            <a:r>
              <a:rPr lang="it-IT" sz="2600" dirty="0"/>
              <a:t>) una formula di </a:t>
            </a:r>
            <a:r>
              <a:rPr lang="it-IT" sz="2600" dirty="0" err="1"/>
              <a:t>prostaferesi…</a:t>
            </a:r>
            <a:endParaRPr lang="it-IT" sz="2600" dirty="0"/>
          </a:p>
        </p:txBody>
      </p:sp>
      <p:graphicFrame>
        <p:nvGraphicFramePr>
          <p:cNvPr id="41988" name="Object 4"/>
          <p:cNvGraphicFramePr>
            <a:graphicFrameLocks noChangeAspect="1"/>
          </p:cNvGraphicFramePr>
          <p:nvPr/>
        </p:nvGraphicFramePr>
        <p:xfrm>
          <a:off x="3387725" y="3422650"/>
          <a:ext cx="5710238" cy="957263"/>
        </p:xfrm>
        <a:graphic>
          <a:graphicData uri="http://schemas.openxmlformats.org/presentationml/2006/ole">
            <p:oleObj spid="_x0000_s42070" name="Equazione" r:id="rId4" imgW="2349500" imgH="393700" progId="">
              <p:embed/>
            </p:oleObj>
          </a:graphicData>
        </a:graphic>
      </p:graphicFrame>
      <p:sp>
        <p:nvSpPr>
          <p:cNvPr id="12" name="CasellaDiTesto 11"/>
          <p:cNvSpPr txBox="1"/>
          <p:nvPr/>
        </p:nvSpPr>
        <p:spPr>
          <a:xfrm>
            <a:off x="793635" y="4479160"/>
            <a:ext cx="10720508" cy="2092881"/>
          </a:xfrm>
          <a:prstGeom prst="rect">
            <a:avLst/>
          </a:prstGeom>
          <a:noFill/>
        </p:spPr>
        <p:txBody>
          <a:bodyPr wrap="square" rtlCol="0">
            <a:spAutoFit/>
          </a:bodyPr>
          <a:lstStyle/>
          <a:p>
            <a:pPr algn="just"/>
            <a:r>
              <a:rPr lang="it-IT" sz="2600" dirty="0"/>
              <a:t>… si verifica la presenza del </a:t>
            </a:r>
            <a:r>
              <a:rPr lang="it-IT" sz="2600" i="1" dirty="0"/>
              <a:t>battimento</a:t>
            </a:r>
            <a:r>
              <a:rPr lang="it-IT" sz="2600" dirty="0"/>
              <a:t>: il suono risultante è di pulsazione intermedia tra      e      , ma la sua ampiezza oscilla con una frequenza data dalla semidifferenza tra le due pulsazioni.</a:t>
            </a:r>
          </a:p>
          <a:p>
            <a:pPr algn="just"/>
            <a:r>
              <a:rPr lang="it-IT" sz="2600" dirty="0"/>
              <a:t>Questa modulazione in bassa frequenza è fastidiosa al nostro orecchio.</a:t>
            </a:r>
          </a:p>
          <a:p>
            <a:pPr algn="just"/>
            <a:r>
              <a:rPr lang="it-IT" sz="2600" dirty="0"/>
              <a:t>Per secoli gli accordatori hanno usato i battimenti per il loro lavoro …</a:t>
            </a:r>
          </a:p>
        </p:txBody>
      </p:sp>
      <p:sp>
        <p:nvSpPr>
          <p:cNvPr id="11"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graphicFrame>
        <p:nvGraphicFramePr>
          <p:cNvPr id="42059" name="Object 75"/>
          <p:cNvGraphicFramePr>
            <a:graphicFrameLocks noChangeAspect="1"/>
          </p:cNvGraphicFramePr>
          <p:nvPr/>
        </p:nvGraphicFramePr>
        <p:xfrm>
          <a:off x="7597962" y="1473391"/>
          <a:ext cx="463550" cy="520700"/>
        </p:xfrm>
        <a:graphic>
          <a:graphicData uri="http://schemas.openxmlformats.org/presentationml/2006/ole">
            <p:oleObj spid="_x0000_s42071" name="Equazione" r:id="rId5" imgW="190440" imgH="215640" progId="">
              <p:embed/>
            </p:oleObj>
          </a:graphicData>
        </a:graphic>
      </p:graphicFrame>
      <p:graphicFrame>
        <p:nvGraphicFramePr>
          <p:cNvPr id="42060" name="Object 76"/>
          <p:cNvGraphicFramePr>
            <a:graphicFrameLocks noChangeAspect="1"/>
          </p:cNvGraphicFramePr>
          <p:nvPr/>
        </p:nvGraphicFramePr>
        <p:xfrm>
          <a:off x="6933278" y="1474135"/>
          <a:ext cx="431800" cy="520700"/>
        </p:xfrm>
        <a:graphic>
          <a:graphicData uri="http://schemas.openxmlformats.org/presentationml/2006/ole">
            <p:oleObj spid="_x0000_s42072" name="Equazione" r:id="rId6" imgW="177480" imgH="215640" progId="">
              <p:embed/>
            </p:oleObj>
          </a:graphicData>
        </a:graphic>
      </p:graphicFrame>
      <p:graphicFrame>
        <p:nvGraphicFramePr>
          <p:cNvPr id="42061" name="Object 77"/>
          <p:cNvGraphicFramePr>
            <a:graphicFrameLocks noChangeAspect="1"/>
          </p:cNvGraphicFramePr>
          <p:nvPr/>
        </p:nvGraphicFramePr>
        <p:xfrm>
          <a:off x="2827525" y="4855232"/>
          <a:ext cx="431800" cy="520700"/>
        </p:xfrm>
        <a:graphic>
          <a:graphicData uri="http://schemas.openxmlformats.org/presentationml/2006/ole">
            <p:oleObj spid="_x0000_s42073" name="Equazione" r:id="rId7" imgW="177480" imgH="215640" progId="">
              <p:embed/>
            </p:oleObj>
          </a:graphicData>
        </a:graphic>
      </p:graphicFrame>
      <p:graphicFrame>
        <p:nvGraphicFramePr>
          <p:cNvPr id="42062" name="Object 78"/>
          <p:cNvGraphicFramePr>
            <a:graphicFrameLocks noChangeAspect="1"/>
          </p:cNvGraphicFramePr>
          <p:nvPr/>
        </p:nvGraphicFramePr>
        <p:xfrm>
          <a:off x="3412008" y="4862605"/>
          <a:ext cx="463550" cy="520700"/>
        </p:xfrm>
        <a:graphic>
          <a:graphicData uri="http://schemas.openxmlformats.org/presentationml/2006/ole">
            <p:oleObj spid="_x0000_s42074" name="Equazione" r:id="rId8" imgW="190440" imgH="215640" progId="">
              <p:embed/>
            </p:oleObj>
          </a:graphicData>
        </a:graphic>
      </p:graphicFrame>
    </p:spTree>
    <p:extLst>
      <p:ext uri="{BB962C8B-B14F-4D97-AF65-F5344CB8AC3E}">
        <p14:creationId xmlns:p14="http://schemas.microsoft.com/office/powerpoint/2010/main" xmlns="" val="107094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000" y="1393895"/>
            <a:ext cx="10789298" cy="523220"/>
          </a:xfrm>
          <a:prstGeom prst="rect">
            <a:avLst/>
          </a:prstGeom>
          <a:noFill/>
          <a:ln w="19050">
            <a:solidFill>
              <a:schemeClr val="tx1"/>
            </a:solidFill>
          </a:ln>
        </p:spPr>
        <p:txBody>
          <a:bodyPr wrap="square" rtlCol="0">
            <a:spAutoFit/>
          </a:bodyPr>
          <a:lstStyle/>
          <a:p>
            <a:r>
              <a:rPr lang="it-IT" sz="2800" i="1" dirty="0"/>
              <a:t>Ma la nostra percezione dei suoni è molto parziale …</a:t>
            </a:r>
          </a:p>
        </p:txBody>
      </p:sp>
      <p:sp>
        <p:nvSpPr>
          <p:cNvPr id="8" name="CasellaDiTesto 7"/>
          <p:cNvSpPr txBox="1"/>
          <p:nvPr/>
        </p:nvSpPr>
        <p:spPr>
          <a:xfrm>
            <a:off x="768765" y="2161603"/>
            <a:ext cx="10720508" cy="954107"/>
          </a:xfrm>
          <a:prstGeom prst="rect">
            <a:avLst/>
          </a:prstGeom>
          <a:noFill/>
        </p:spPr>
        <p:txBody>
          <a:bodyPr wrap="square" rtlCol="0">
            <a:spAutoFit/>
          </a:bodyPr>
          <a:lstStyle/>
          <a:p>
            <a:r>
              <a:rPr lang="it-IT" sz="2800" dirty="0"/>
              <a:t>Un organo suona un DO</a:t>
            </a:r>
            <a:r>
              <a:rPr lang="it-IT" sz="2800" baseline="-25000" dirty="0"/>
              <a:t>3</a:t>
            </a:r>
            <a:r>
              <a:rPr lang="it-IT" sz="2800" dirty="0"/>
              <a:t> (in terza ottava, 261,6 Hz), dopo 2,4 sec un MI</a:t>
            </a:r>
            <a:r>
              <a:rPr lang="it-IT" sz="2800" baseline="-25000" dirty="0"/>
              <a:t>3</a:t>
            </a:r>
            <a:r>
              <a:rPr lang="it-IT" sz="2800" dirty="0"/>
              <a:t> (329,6 Hz) e dopo 5,9 sec un SOL</a:t>
            </a:r>
            <a:r>
              <a:rPr lang="it-IT" sz="2800" baseline="-25000" dirty="0"/>
              <a:t>3</a:t>
            </a:r>
            <a:r>
              <a:rPr lang="it-IT" sz="2800" dirty="0"/>
              <a:t> (392 Hz) …</a:t>
            </a:r>
          </a:p>
        </p:txBody>
      </p:sp>
      <p:sp>
        <p:nvSpPr>
          <p:cNvPr id="5" name="CasellaDiTesto 4"/>
          <p:cNvSpPr txBox="1"/>
          <p:nvPr/>
        </p:nvSpPr>
        <p:spPr>
          <a:xfrm>
            <a:off x="768765" y="3740032"/>
            <a:ext cx="10720508" cy="2677656"/>
          </a:xfrm>
          <a:prstGeom prst="rect">
            <a:avLst/>
          </a:prstGeom>
          <a:noFill/>
        </p:spPr>
        <p:txBody>
          <a:bodyPr wrap="square" rtlCol="0">
            <a:spAutoFit/>
          </a:bodyPr>
          <a:lstStyle/>
          <a:p>
            <a:r>
              <a:rPr lang="it-IT" sz="2800" dirty="0"/>
              <a:t>Il suono che si compone alla fine è un accordo di </a:t>
            </a:r>
            <a:r>
              <a:rPr lang="it-IT" sz="2800" b="1" i="1" dirty="0"/>
              <a:t>DO maggiore</a:t>
            </a:r>
            <a:r>
              <a:rPr lang="it-IT" sz="2800" dirty="0"/>
              <a:t>:</a:t>
            </a:r>
          </a:p>
          <a:p>
            <a:endParaRPr lang="it-IT" sz="2800" dirty="0"/>
          </a:p>
          <a:p>
            <a:pPr marL="457200" indent="-457200">
              <a:buFont typeface="Wingdings" panose="05000000000000000000" pitchFamily="2" charset="2"/>
              <a:buChar char="Ø"/>
            </a:pPr>
            <a:r>
              <a:rPr lang="it-IT" sz="2800" dirty="0"/>
              <a:t>la </a:t>
            </a:r>
            <a:r>
              <a:rPr lang="it-IT" sz="2800" i="1" dirty="0"/>
              <a:t>tonica</a:t>
            </a:r>
            <a:r>
              <a:rPr lang="it-IT" sz="2800" dirty="0"/>
              <a:t> (DO</a:t>
            </a:r>
            <a:r>
              <a:rPr lang="it-IT" sz="2800" baseline="-25000" dirty="0"/>
              <a:t>3</a:t>
            </a:r>
            <a:r>
              <a:rPr lang="it-IT" sz="2800" dirty="0"/>
              <a:t> in terza ottava, 261,6 Hz) </a:t>
            </a:r>
          </a:p>
          <a:p>
            <a:pPr marL="457200" indent="-457200">
              <a:buFont typeface="Wingdings" panose="05000000000000000000" pitchFamily="2" charset="2"/>
              <a:buChar char="Ø"/>
            </a:pPr>
            <a:r>
              <a:rPr lang="it-IT" sz="2800" dirty="0"/>
              <a:t>la </a:t>
            </a:r>
            <a:r>
              <a:rPr lang="it-IT" sz="2800" i="1" dirty="0"/>
              <a:t>modale</a:t>
            </a:r>
            <a:r>
              <a:rPr lang="it-IT" sz="2800" dirty="0"/>
              <a:t> (MI</a:t>
            </a:r>
            <a:r>
              <a:rPr lang="it-IT" sz="2800" baseline="-25000" dirty="0"/>
              <a:t>3</a:t>
            </a:r>
            <a:r>
              <a:rPr lang="it-IT" sz="2800" dirty="0"/>
              <a:t>, l’intervallo è di terza maggiore, 5/4 della tonica, 329,6 Hz)</a:t>
            </a:r>
          </a:p>
          <a:p>
            <a:pPr marL="457200" indent="-457200">
              <a:buFont typeface="Wingdings" panose="05000000000000000000" pitchFamily="2" charset="2"/>
              <a:buChar char="Ø"/>
            </a:pPr>
            <a:r>
              <a:rPr lang="it-IT" sz="2800" dirty="0"/>
              <a:t>la </a:t>
            </a:r>
            <a:r>
              <a:rPr lang="it-IT" sz="2800" i="1" dirty="0"/>
              <a:t>dominante</a:t>
            </a:r>
            <a:r>
              <a:rPr lang="it-IT" sz="2800" dirty="0"/>
              <a:t> (SOL</a:t>
            </a:r>
            <a:r>
              <a:rPr lang="it-IT" sz="2800" baseline="-25000" dirty="0"/>
              <a:t>3, </a:t>
            </a:r>
            <a:r>
              <a:rPr lang="it-IT" sz="2800" dirty="0"/>
              <a:t>392 Hz) </a:t>
            </a:r>
          </a:p>
        </p:txBody>
      </p:sp>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pic>
        <p:nvPicPr>
          <p:cNvPr id="7" name="Voce 004_sd.wav">
            <a:hlinkClick r:id="" action="ppaction://media"/>
          </p:cNvPr>
          <p:cNvPicPr>
            <a:picLocks noChangeAspect="1"/>
          </p:cNvPicPr>
          <p:nvPr>
            <a:audioFile r:link="rId1"/>
            <p:extLst>
              <p:ext uri="{DAA4B4D4-6D71-4841-9C94-3DE7FCFB9230}">
                <p14:media xmlns:p14="http://schemas.microsoft.com/office/powerpoint/2010/main" xmlns="" r:link="rId3"/>
              </p:ext>
            </p:extLst>
          </p:nvPr>
        </p:nvPicPr>
        <p:blipFill>
          <a:blip r:embed="rId4" cstate="print"/>
          <a:stretch>
            <a:fillRect/>
          </a:stretch>
        </p:blipFill>
        <p:spPr>
          <a:xfrm>
            <a:off x="5884115" y="3172292"/>
            <a:ext cx="516684" cy="516684"/>
          </a:xfrm>
          <a:prstGeom prst="rect">
            <a:avLst/>
          </a:prstGeom>
        </p:spPr>
      </p:pic>
    </p:spTree>
    <p:extLst>
      <p:ext uri="{BB962C8B-B14F-4D97-AF65-F5344CB8AC3E}">
        <p14:creationId xmlns:p14="http://schemas.microsoft.com/office/powerpoint/2010/main" xmlns="" val="1070943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2"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68765" y="1626736"/>
            <a:ext cx="10720508" cy="954107"/>
          </a:xfrm>
          <a:prstGeom prst="rect">
            <a:avLst/>
          </a:prstGeom>
          <a:noFill/>
        </p:spPr>
        <p:txBody>
          <a:bodyPr wrap="square" rtlCol="0">
            <a:spAutoFit/>
          </a:bodyPr>
          <a:lstStyle/>
          <a:p>
            <a:r>
              <a:rPr lang="it-IT" sz="2800" dirty="0"/>
              <a:t>Le forme d’onda evidenziano la presenza delle armoniche superiori (</a:t>
            </a:r>
            <a:r>
              <a:rPr lang="it-IT" sz="2800" i="1" dirty="0"/>
              <a:t>per fortuna!</a:t>
            </a:r>
            <a:r>
              <a:rPr lang="it-IT" sz="2800" dirty="0"/>
              <a:t>)…</a:t>
            </a:r>
          </a:p>
        </p:txBody>
      </p:sp>
      <p:pic>
        <p:nvPicPr>
          <p:cNvPr id="6" name="Immagine 5"/>
          <p:cNvPicPr/>
          <p:nvPr/>
        </p:nvPicPr>
        <p:blipFill>
          <a:blip r:embed="rId2" cstate="print"/>
          <a:srcRect r="21285"/>
          <a:stretch>
            <a:fillRect/>
          </a:stretch>
        </p:blipFill>
        <p:spPr>
          <a:xfrm>
            <a:off x="6887095" y="2786089"/>
            <a:ext cx="3951234" cy="1828800"/>
          </a:xfrm>
          <a:prstGeom prst="rect">
            <a:avLst/>
          </a:prstGeom>
        </p:spPr>
      </p:pic>
      <p:pic>
        <p:nvPicPr>
          <p:cNvPr id="7" name="Immagine 6"/>
          <p:cNvPicPr/>
          <p:nvPr/>
        </p:nvPicPr>
        <p:blipFill>
          <a:blip r:embed="rId3" cstate="print"/>
          <a:stretch>
            <a:fillRect/>
          </a:stretch>
        </p:blipFill>
        <p:spPr>
          <a:xfrm>
            <a:off x="6922953" y="4760419"/>
            <a:ext cx="3914775" cy="1866900"/>
          </a:xfrm>
          <a:prstGeom prst="rect">
            <a:avLst/>
          </a:prstGeom>
        </p:spPr>
      </p:pic>
      <p:sp>
        <p:nvSpPr>
          <p:cNvPr id="3" name="Rettangolo 2"/>
          <p:cNvSpPr/>
          <p:nvPr/>
        </p:nvSpPr>
        <p:spPr>
          <a:xfrm>
            <a:off x="791732" y="5646875"/>
            <a:ext cx="5117106" cy="523220"/>
          </a:xfrm>
          <a:prstGeom prst="rect">
            <a:avLst/>
          </a:prstGeom>
        </p:spPr>
        <p:txBody>
          <a:bodyPr wrap="none">
            <a:spAutoFit/>
          </a:bodyPr>
          <a:lstStyle/>
          <a:p>
            <a:r>
              <a:rPr lang="it-IT" sz="2800" dirty="0"/>
              <a:t>MI</a:t>
            </a:r>
            <a:r>
              <a:rPr lang="it-IT" sz="2800" baseline="-25000" dirty="0"/>
              <a:t>3 </a:t>
            </a:r>
            <a:r>
              <a:rPr lang="it-IT" sz="2800" dirty="0"/>
              <a:t>(329,6 Hz, periodo 3,03 </a:t>
            </a:r>
            <a:r>
              <a:rPr lang="it-IT" sz="2800" dirty="0" err="1"/>
              <a:t>msec</a:t>
            </a:r>
            <a:r>
              <a:rPr lang="it-IT" sz="2800" dirty="0"/>
              <a:t>)</a:t>
            </a:r>
          </a:p>
        </p:txBody>
      </p:sp>
      <p:sp>
        <p:nvSpPr>
          <p:cNvPr id="9"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sp>
        <p:nvSpPr>
          <p:cNvPr id="10" name="CasellaDiTesto 9"/>
          <p:cNvSpPr txBox="1"/>
          <p:nvPr/>
        </p:nvSpPr>
        <p:spPr>
          <a:xfrm>
            <a:off x="768764" y="3625892"/>
            <a:ext cx="5838224" cy="523220"/>
          </a:xfrm>
          <a:prstGeom prst="rect">
            <a:avLst/>
          </a:prstGeom>
          <a:noFill/>
        </p:spPr>
        <p:txBody>
          <a:bodyPr wrap="square" rtlCol="0">
            <a:spAutoFit/>
          </a:bodyPr>
          <a:lstStyle/>
          <a:p>
            <a:r>
              <a:rPr lang="it-IT" sz="2800" dirty="0"/>
              <a:t>DO</a:t>
            </a:r>
            <a:r>
              <a:rPr lang="it-IT" sz="2800" baseline="-25000" dirty="0"/>
              <a:t>3</a:t>
            </a:r>
            <a:r>
              <a:rPr lang="it-IT" sz="2800" dirty="0"/>
              <a:t>  (261,6 Hz, periodo 3,82 </a:t>
            </a:r>
            <a:r>
              <a:rPr lang="it-IT" sz="2800" dirty="0" err="1"/>
              <a:t>msec</a:t>
            </a:r>
            <a:r>
              <a:rPr lang="it-IT" sz="2800" dirty="0"/>
              <a:t>) </a:t>
            </a:r>
          </a:p>
        </p:txBody>
      </p:sp>
    </p:spTree>
    <p:extLst>
      <p:ext uri="{BB962C8B-B14F-4D97-AF65-F5344CB8AC3E}">
        <p14:creationId xmlns:p14="http://schemas.microsoft.com/office/powerpoint/2010/main" xmlns="" val="3607481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68765" y="1158168"/>
            <a:ext cx="7380153" cy="1384995"/>
          </a:xfrm>
          <a:prstGeom prst="rect">
            <a:avLst/>
          </a:prstGeom>
          <a:noFill/>
        </p:spPr>
        <p:txBody>
          <a:bodyPr wrap="square" rtlCol="0">
            <a:spAutoFit/>
          </a:bodyPr>
          <a:lstStyle/>
          <a:p>
            <a:r>
              <a:rPr lang="it-IT" sz="2800" dirty="0"/>
              <a:t>Arriviamo allo stesso accordo di DO maggiore, ma stavolta suonando un MI</a:t>
            </a:r>
            <a:r>
              <a:rPr lang="it-IT" sz="2800" baseline="-25000" dirty="0"/>
              <a:t>3</a:t>
            </a:r>
            <a:r>
              <a:rPr lang="it-IT" sz="2800" dirty="0"/>
              <a:t>, dopo 1,6 sec il DO</a:t>
            </a:r>
            <a:r>
              <a:rPr lang="it-IT" sz="2800" baseline="-25000" dirty="0"/>
              <a:t>3</a:t>
            </a:r>
            <a:r>
              <a:rPr lang="it-IT" sz="2800" dirty="0"/>
              <a:t> e dopo 2,1 sec un SOL</a:t>
            </a:r>
            <a:r>
              <a:rPr lang="it-IT" sz="2800" baseline="-25000" dirty="0"/>
              <a:t>3</a:t>
            </a:r>
            <a:endParaRPr lang="it-IT" sz="2800" dirty="0"/>
          </a:p>
        </p:txBody>
      </p:sp>
      <p:sp>
        <p:nvSpPr>
          <p:cNvPr id="5" name="CasellaDiTesto 4"/>
          <p:cNvSpPr txBox="1"/>
          <p:nvPr/>
        </p:nvSpPr>
        <p:spPr>
          <a:xfrm>
            <a:off x="768765" y="3546233"/>
            <a:ext cx="4493517" cy="1815882"/>
          </a:xfrm>
          <a:prstGeom prst="rect">
            <a:avLst/>
          </a:prstGeom>
          <a:noFill/>
          <a:ln w="19050">
            <a:solidFill>
              <a:schemeClr val="tx1"/>
            </a:solidFill>
          </a:ln>
        </p:spPr>
        <p:txBody>
          <a:bodyPr wrap="square" rtlCol="0">
            <a:spAutoFit/>
          </a:bodyPr>
          <a:lstStyle/>
          <a:p>
            <a:r>
              <a:rPr lang="it-IT" sz="2800" dirty="0"/>
              <a:t>Il suono dell’accordo di DO maggiore che percepiamo alla fine è </a:t>
            </a:r>
            <a:r>
              <a:rPr lang="it-IT" sz="2800" u="sng" dirty="0"/>
              <a:t>perfettamente identico</a:t>
            </a:r>
            <a:r>
              <a:rPr lang="it-IT" sz="2800" dirty="0"/>
              <a:t> al precedente…</a:t>
            </a:r>
          </a:p>
        </p:txBody>
      </p:sp>
      <p:pic>
        <p:nvPicPr>
          <p:cNvPr id="9" name="Immagine 8"/>
          <p:cNvPicPr/>
          <p:nvPr/>
        </p:nvPicPr>
        <p:blipFill>
          <a:blip r:embed="rId3" cstate="print"/>
          <a:stretch>
            <a:fillRect/>
          </a:stretch>
        </p:blipFill>
        <p:spPr>
          <a:xfrm>
            <a:off x="8277986" y="1498146"/>
            <a:ext cx="3028950" cy="5229225"/>
          </a:xfrm>
          <a:prstGeom prst="rect">
            <a:avLst/>
          </a:prstGeom>
        </p:spPr>
      </p:pic>
      <p:sp>
        <p:nvSpPr>
          <p:cNvPr id="10" name="CasellaDiTesto 9"/>
          <p:cNvSpPr txBox="1"/>
          <p:nvPr/>
        </p:nvSpPr>
        <p:spPr>
          <a:xfrm>
            <a:off x="5216830" y="5808941"/>
            <a:ext cx="3352801" cy="523220"/>
          </a:xfrm>
          <a:prstGeom prst="rect">
            <a:avLst/>
          </a:prstGeom>
          <a:noFill/>
        </p:spPr>
        <p:txBody>
          <a:bodyPr wrap="square" rtlCol="0">
            <a:spAutoFit/>
          </a:bodyPr>
          <a:lstStyle/>
          <a:p>
            <a:r>
              <a:rPr lang="it-IT" sz="2800" i="1" dirty="0"/>
              <a:t>Spettro di ampiezze</a:t>
            </a:r>
          </a:p>
        </p:txBody>
      </p:sp>
      <p:sp>
        <p:nvSpPr>
          <p:cNvPr id="11" name="Freccia in giù 10"/>
          <p:cNvSpPr/>
          <p:nvPr/>
        </p:nvSpPr>
        <p:spPr>
          <a:xfrm rot="16200000">
            <a:off x="7391402" y="4245430"/>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p:cNvSpPr/>
          <p:nvPr/>
        </p:nvSpPr>
        <p:spPr>
          <a:xfrm rot="16200000">
            <a:off x="7391403" y="3720873"/>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rot="16200000">
            <a:off x="7391404" y="3198358"/>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4561116" y="4594164"/>
            <a:ext cx="2427514" cy="369332"/>
          </a:xfrm>
          <a:prstGeom prst="rect">
            <a:avLst/>
          </a:prstGeom>
          <a:noFill/>
        </p:spPr>
        <p:txBody>
          <a:bodyPr wrap="square" rtlCol="0">
            <a:spAutoFit/>
          </a:bodyPr>
          <a:lstStyle/>
          <a:p>
            <a:pPr algn="r"/>
            <a:r>
              <a:rPr lang="it-IT" i="1" dirty="0"/>
              <a:t>Fondamentali</a:t>
            </a:r>
          </a:p>
        </p:txBody>
      </p:sp>
      <p:sp>
        <p:nvSpPr>
          <p:cNvPr id="14" name="CasellaDiTesto 13"/>
          <p:cNvSpPr txBox="1"/>
          <p:nvPr/>
        </p:nvSpPr>
        <p:spPr>
          <a:xfrm>
            <a:off x="4561116" y="4069607"/>
            <a:ext cx="2427514" cy="369332"/>
          </a:xfrm>
          <a:prstGeom prst="rect">
            <a:avLst/>
          </a:prstGeom>
          <a:noFill/>
        </p:spPr>
        <p:txBody>
          <a:bodyPr wrap="square" rtlCol="0">
            <a:spAutoFit/>
          </a:bodyPr>
          <a:lstStyle/>
          <a:p>
            <a:pPr algn="r"/>
            <a:r>
              <a:rPr lang="it-IT" i="1" dirty="0"/>
              <a:t>+ 1 ottava</a:t>
            </a:r>
          </a:p>
        </p:txBody>
      </p:sp>
      <p:sp>
        <p:nvSpPr>
          <p:cNvPr id="15" name="CasellaDiTesto 14"/>
          <p:cNvSpPr txBox="1"/>
          <p:nvPr/>
        </p:nvSpPr>
        <p:spPr>
          <a:xfrm>
            <a:off x="4577443" y="3547092"/>
            <a:ext cx="2427514" cy="369332"/>
          </a:xfrm>
          <a:prstGeom prst="rect">
            <a:avLst/>
          </a:prstGeom>
          <a:noFill/>
        </p:spPr>
        <p:txBody>
          <a:bodyPr wrap="square" rtlCol="0">
            <a:spAutoFit/>
          </a:bodyPr>
          <a:lstStyle/>
          <a:p>
            <a:pPr algn="r"/>
            <a:r>
              <a:rPr lang="it-IT" i="1" dirty="0"/>
              <a:t>+ 2 ottave</a:t>
            </a:r>
          </a:p>
        </p:txBody>
      </p:sp>
      <p:sp>
        <p:nvSpPr>
          <p:cNvPr id="1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pic>
        <p:nvPicPr>
          <p:cNvPr id="19" name="Voce 003_sd.wav">
            <a:hlinkClick r:id="" action="ppaction://media"/>
          </p:cNvPr>
          <p:cNvPicPr>
            <a:picLocks noChangeAspect="1"/>
          </p:cNvPicPr>
          <p:nvPr>
            <a:audioFile r:link="rId1"/>
            <p:extLst>
              <p:ext uri="{DAA4B4D4-6D71-4841-9C94-3DE7FCFB9230}">
                <p14:media xmlns:p14="http://schemas.microsoft.com/office/powerpoint/2010/main" xmlns="" r:link="rId4"/>
              </p:ext>
            </p:extLst>
          </p:nvPr>
        </p:nvPicPr>
        <p:blipFill>
          <a:blip r:embed="rId5" cstate="print"/>
          <a:stretch>
            <a:fillRect/>
          </a:stretch>
        </p:blipFill>
        <p:spPr>
          <a:xfrm>
            <a:off x="4173070" y="2635625"/>
            <a:ext cx="497542" cy="497542"/>
          </a:xfrm>
          <a:prstGeom prst="rect">
            <a:avLst/>
          </a:prstGeom>
        </p:spPr>
      </p:pic>
    </p:spTree>
    <p:extLst>
      <p:ext uri="{BB962C8B-B14F-4D97-AF65-F5344CB8AC3E}">
        <p14:creationId xmlns:p14="http://schemas.microsoft.com/office/powerpoint/2010/main" xmlns="" val="224226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009650" y="3068309"/>
            <a:ext cx="10366562" cy="2677656"/>
          </a:xfrm>
          <a:prstGeom prst="rect">
            <a:avLst/>
          </a:prstGeom>
          <a:noFill/>
        </p:spPr>
        <p:txBody>
          <a:bodyPr wrap="square" rtlCol="0">
            <a:spAutoFit/>
          </a:bodyPr>
          <a:lstStyle/>
          <a:p>
            <a:pPr algn="just"/>
            <a:r>
              <a:rPr lang="it-IT" sz="2800" dirty="0"/>
              <a:t>L’intervallo tra 81/64 e 3/2 è un po’ più grande degli altri, e per ridurlo fu introdotta un’altra nota, a partire da quella fondamentale </a:t>
            </a:r>
            <a:r>
              <a:rPr lang="it-IT" sz="2800" i="1" dirty="0"/>
              <a:t>discendendo</a:t>
            </a:r>
            <a:r>
              <a:rPr lang="it-IT" sz="2800" dirty="0"/>
              <a:t> di una quinta (andando quindi a 2/3) e alzandola poi di un’ottava per riportarla nell’intervallo [1,2]. In pratica, fu aggiunta la nota in rapporto di quarta (4/3) rispetto alla fondamentale, definendo la cosiddetta scala “diatonica”. </a:t>
            </a:r>
          </a:p>
        </p:txBody>
      </p:sp>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graphicFrame>
        <p:nvGraphicFramePr>
          <p:cNvPr id="58371" name="Object 3"/>
          <p:cNvGraphicFramePr>
            <a:graphicFrameLocks noChangeAspect="1"/>
          </p:cNvGraphicFramePr>
          <p:nvPr>
            <p:extLst>
              <p:ext uri="{D42A27DB-BD31-4B8C-83A1-F6EECF244321}">
                <p14:modId xmlns:p14="http://schemas.microsoft.com/office/powerpoint/2010/main" xmlns="" val="84970565"/>
              </p:ext>
            </p:extLst>
          </p:nvPr>
        </p:nvGraphicFramePr>
        <p:xfrm>
          <a:off x="4080669" y="1383647"/>
          <a:ext cx="4030662" cy="982662"/>
        </p:xfrm>
        <a:graphic>
          <a:graphicData uri="http://schemas.openxmlformats.org/presentationml/2006/ole">
            <p:oleObj spid="_x0000_s58402" name="Equazione" r:id="rId3" imgW="1612900" imgH="393700" progId="">
              <p:embed/>
            </p:oleObj>
          </a:graphicData>
        </a:graphic>
      </p:graphicFrame>
    </p:spTree>
    <p:extLst>
      <p:ext uri="{BB962C8B-B14F-4D97-AF65-F5344CB8AC3E}">
        <p14:creationId xmlns:p14="http://schemas.microsoft.com/office/powerpoint/2010/main" xmlns="" val="1115720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181155" y="1247818"/>
            <a:ext cx="10720508" cy="523220"/>
          </a:xfrm>
          <a:prstGeom prst="rect">
            <a:avLst/>
          </a:prstGeom>
          <a:noFill/>
        </p:spPr>
        <p:txBody>
          <a:bodyPr wrap="square" rtlCol="0">
            <a:spAutoFit/>
          </a:bodyPr>
          <a:lstStyle/>
          <a:p>
            <a:r>
              <a:rPr lang="it-IT" sz="2800" dirty="0"/>
              <a:t>…ma le due forme d’onda sono completamente diverse!</a:t>
            </a:r>
          </a:p>
        </p:txBody>
      </p:sp>
      <p:pic>
        <p:nvPicPr>
          <p:cNvPr id="16" name="Immagine 15"/>
          <p:cNvPicPr>
            <a:picLocks noChangeAspect="1"/>
          </p:cNvPicPr>
          <p:nvPr/>
        </p:nvPicPr>
        <p:blipFill>
          <a:blip r:embed="rId2" cstate="print"/>
          <a:stretch>
            <a:fillRect/>
          </a:stretch>
        </p:blipFill>
        <p:spPr>
          <a:xfrm>
            <a:off x="1294160" y="2238364"/>
            <a:ext cx="9628346" cy="3746182"/>
          </a:xfrm>
          <a:prstGeom prst="rect">
            <a:avLst/>
          </a:prstGeom>
        </p:spPr>
      </p:pic>
      <p:sp>
        <p:nvSpPr>
          <p:cNvPr id="4"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spTree>
    <p:extLst>
      <p:ext uri="{BB962C8B-B14F-4D97-AF65-F5344CB8AC3E}">
        <p14:creationId xmlns:p14="http://schemas.microsoft.com/office/powerpoint/2010/main" xmlns="" val="307733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97860" y="1331140"/>
            <a:ext cx="10789298" cy="954107"/>
          </a:xfrm>
          <a:prstGeom prst="rect">
            <a:avLst/>
          </a:prstGeom>
          <a:noFill/>
        </p:spPr>
        <p:txBody>
          <a:bodyPr wrap="square" rtlCol="0">
            <a:spAutoFit/>
          </a:bodyPr>
          <a:lstStyle/>
          <a:p>
            <a:pPr algn="just"/>
            <a:r>
              <a:rPr lang="it-IT" sz="2800" i="1" dirty="0"/>
              <a:t>Il nostro apparato uditivo è praticamente insensibile alla distorsione di fase</a:t>
            </a:r>
          </a:p>
        </p:txBody>
      </p:sp>
      <p:sp>
        <p:nvSpPr>
          <p:cNvPr id="8" name="CasellaDiTesto 7"/>
          <p:cNvSpPr txBox="1"/>
          <p:nvPr/>
        </p:nvSpPr>
        <p:spPr>
          <a:xfrm>
            <a:off x="768765" y="2331938"/>
            <a:ext cx="10720508" cy="954107"/>
          </a:xfrm>
          <a:prstGeom prst="rect">
            <a:avLst/>
          </a:prstGeom>
          <a:noFill/>
        </p:spPr>
        <p:txBody>
          <a:bodyPr wrap="square" rtlCol="0">
            <a:spAutoFit/>
          </a:bodyPr>
          <a:lstStyle/>
          <a:p>
            <a:pPr algn="just"/>
            <a:r>
              <a:rPr lang="it-IT" sz="2800" dirty="0"/>
              <a:t>Questa caratteristica è stata sfruttata nella progettazione degli apparati e delle reti di comunicazione…</a:t>
            </a:r>
          </a:p>
        </p:txBody>
      </p:sp>
      <p:pic>
        <p:nvPicPr>
          <p:cNvPr id="6" name="Immagine 5" descr="LA-VOCE-DEL-PADRONE-2-1.jpg"/>
          <p:cNvPicPr>
            <a:picLocks noChangeAspect="1"/>
          </p:cNvPicPr>
          <p:nvPr/>
        </p:nvPicPr>
        <p:blipFill>
          <a:blip r:embed="rId2" cstate="print"/>
          <a:stretch>
            <a:fillRect/>
          </a:stretch>
        </p:blipFill>
        <p:spPr>
          <a:xfrm>
            <a:off x="3990975" y="3555957"/>
            <a:ext cx="4210050" cy="2847975"/>
          </a:xfrm>
          <a:prstGeom prst="rect">
            <a:avLst/>
          </a:prstGeom>
        </p:spPr>
      </p:pic>
      <p:sp>
        <p:nvSpPr>
          <p:cNvPr id="5"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MATEMATICA E PERCEZIONE DEL SUONO</a:t>
            </a:r>
          </a:p>
        </p:txBody>
      </p:sp>
    </p:spTree>
    <p:extLst>
      <p:ext uri="{BB962C8B-B14F-4D97-AF65-F5344CB8AC3E}">
        <p14:creationId xmlns:p14="http://schemas.microsoft.com/office/powerpoint/2010/main" xmlns="" val="1188155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p:cNvGraphicFramePr/>
          <p:nvPr/>
        </p:nvGraphicFramePr>
        <p:xfrm>
          <a:off x="1727190" y="116791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ttangolo arrotondato 6"/>
          <p:cNvSpPr/>
          <p:nvPr/>
        </p:nvSpPr>
        <p:spPr>
          <a:xfrm>
            <a:off x="1676400" y="2232226"/>
            <a:ext cx="735106" cy="36396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it-IT" sz="2800" b="1" dirty="0"/>
              <a:t>MUSICA</a:t>
            </a:r>
          </a:p>
        </p:txBody>
      </p:sp>
      <p:sp>
        <p:nvSpPr>
          <p:cNvPr id="9" name="Rettangolo arrotondato 8"/>
          <p:cNvSpPr/>
          <p:nvPr/>
        </p:nvSpPr>
        <p:spPr>
          <a:xfrm>
            <a:off x="9923929" y="2232226"/>
            <a:ext cx="735106" cy="36396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it-IT" sz="2800" b="1" dirty="0"/>
              <a:t>MATEMATICA</a:t>
            </a:r>
          </a:p>
        </p:txBody>
      </p:sp>
      <p:sp>
        <p:nvSpPr>
          <p:cNvPr id="10" name="Freccia in giù 9"/>
          <p:cNvSpPr/>
          <p:nvPr/>
        </p:nvSpPr>
        <p:spPr>
          <a:xfrm rot="5400000" flipH="1">
            <a:off x="8915401" y="2210461"/>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p:cNvSpPr/>
          <p:nvPr/>
        </p:nvSpPr>
        <p:spPr>
          <a:xfrm rot="16200000">
            <a:off x="3151083" y="4729538"/>
            <a:ext cx="261257"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4356855" y="367553"/>
            <a:ext cx="3890682" cy="754053"/>
          </a:xfrm>
          <a:prstGeom prst="rect">
            <a:avLst/>
          </a:prstGeom>
          <a:noFill/>
        </p:spPr>
        <p:txBody>
          <a:bodyPr wrap="square" rtlCol="0">
            <a:spAutoFit/>
          </a:bodyPr>
          <a:lstStyle/>
          <a:p>
            <a:r>
              <a:rPr lang="it-IT" sz="4300" dirty="0">
                <a:latin typeface="+mj-lt"/>
              </a:rPr>
              <a:t>IN DEFINITIVA …</a:t>
            </a:r>
          </a:p>
        </p:txBody>
      </p:sp>
    </p:spTree>
    <p:extLst>
      <p:ext uri="{BB962C8B-B14F-4D97-AF65-F5344CB8AC3E}">
        <p14:creationId xmlns:p14="http://schemas.microsoft.com/office/powerpoint/2010/main" xmlns="" val="1188155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62000" y="1420790"/>
            <a:ext cx="10789298" cy="954107"/>
          </a:xfrm>
          <a:prstGeom prst="rect">
            <a:avLst/>
          </a:prstGeom>
          <a:noFill/>
        </p:spPr>
        <p:txBody>
          <a:bodyPr wrap="square" rtlCol="0">
            <a:spAutoFit/>
          </a:bodyPr>
          <a:lstStyle/>
          <a:p>
            <a:pPr algn="just"/>
            <a:r>
              <a:rPr lang="it-IT" sz="2800" dirty="0"/>
              <a:t>La massima espressione dell’utilizzo di strutture matematiche nella musica è il </a:t>
            </a:r>
            <a:r>
              <a:rPr lang="it-IT" sz="2800" b="1" u="sng" dirty="0"/>
              <a:t>contrappunto</a:t>
            </a:r>
          </a:p>
        </p:txBody>
      </p:sp>
      <p:sp>
        <p:nvSpPr>
          <p:cNvPr id="13" name="CasellaDiTesto 12"/>
          <p:cNvSpPr txBox="1"/>
          <p:nvPr/>
        </p:nvSpPr>
        <p:spPr>
          <a:xfrm>
            <a:off x="768765" y="2493308"/>
            <a:ext cx="10720508" cy="523220"/>
          </a:xfrm>
          <a:prstGeom prst="rect">
            <a:avLst/>
          </a:prstGeom>
          <a:noFill/>
        </p:spPr>
        <p:txBody>
          <a:bodyPr wrap="square" rtlCol="0">
            <a:spAutoFit/>
          </a:bodyPr>
          <a:lstStyle/>
          <a:p>
            <a:r>
              <a:rPr lang="it-IT" sz="2800" dirty="0"/>
              <a:t>Questa tecnica compositiva si basa sull’</a:t>
            </a:r>
            <a:r>
              <a:rPr lang="it-IT" sz="2800" i="1" dirty="0"/>
              <a:t>armonizzazione:</a:t>
            </a:r>
            <a:r>
              <a:rPr lang="it-IT" sz="2800" dirty="0"/>
              <a:t> </a:t>
            </a:r>
          </a:p>
        </p:txBody>
      </p:sp>
      <p:sp>
        <p:nvSpPr>
          <p:cNvPr id="14" name="CasellaDiTesto 13"/>
          <p:cNvSpPr txBox="1"/>
          <p:nvPr/>
        </p:nvSpPr>
        <p:spPr>
          <a:xfrm>
            <a:off x="822556" y="3407720"/>
            <a:ext cx="10720508" cy="181588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wrap="square" rtlCol="0">
            <a:spAutoFit/>
          </a:bodyPr>
          <a:lstStyle/>
          <a:p>
            <a:pPr algn="just"/>
            <a:r>
              <a:rPr lang="it-IT" sz="2800" dirty="0"/>
              <a:t>La giustapposizione di note appartenenti a “voci” (linee melodiche) diverse – magari suonate da strumenti diversi – separate da intervalli armonicamente “consonanti” (terza maggiore e minore, quinta, quarta, etc.) in modo da comporre dinamicamente soluzioni armoniche diverse </a:t>
            </a:r>
          </a:p>
        </p:txBody>
      </p:sp>
      <p:sp>
        <p:nvSpPr>
          <p:cNvPr id="15" name="CasellaDiTesto 14"/>
          <p:cNvSpPr txBox="1"/>
          <p:nvPr/>
        </p:nvSpPr>
        <p:spPr>
          <a:xfrm>
            <a:off x="768765" y="5397864"/>
            <a:ext cx="10720508" cy="954107"/>
          </a:xfrm>
          <a:prstGeom prst="rect">
            <a:avLst/>
          </a:prstGeom>
          <a:noFill/>
        </p:spPr>
        <p:txBody>
          <a:bodyPr wrap="square" rtlCol="0">
            <a:spAutoFit/>
          </a:bodyPr>
          <a:lstStyle/>
          <a:p>
            <a:pPr algn="just"/>
            <a:r>
              <a:rPr lang="it-IT" sz="2800" dirty="0"/>
              <a:t>Spesso la linea melodica guida si sovrappone a sé stessa, adottando trasformazioni, molte delle quali isometriche</a:t>
            </a:r>
          </a:p>
        </p:txBody>
      </p:sp>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extLst>
      <p:ext uri="{BB962C8B-B14F-4D97-AF65-F5344CB8AC3E}">
        <p14:creationId xmlns:p14="http://schemas.microsoft.com/office/powerpoint/2010/main" xmlns="" val="1188155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68824" y="123714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Ascisse</a:t>
            </a:r>
          </a:p>
        </p:txBody>
      </p:sp>
      <p:sp>
        <p:nvSpPr>
          <p:cNvPr id="4" name="CasellaDiTesto 3"/>
          <p:cNvSpPr txBox="1"/>
          <p:nvPr/>
        </p:nvSpPr>
        <p:spPr>
          <a:xfrm>
            <a:off x="6938854" y="1237139"/>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Tempi</a:t>
            </a:r>
          </a:p>
        </p:txBody>
      </p:sp>
      <p:sp>
        <p:nvSpPr>
          <p:cNvPr id="5" name="Freccia bidirezionale orizzontale 4"/>
          <p:cNvSpPr/>
          <p:nvPr/>
        </p:nvSpPr>
        <p:spPr>
          <a:xfrm>
            <a:off x="5262283" y="1317812"/>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01" name="Picture 1"/>
          <p:cNvPicPr>
            <a:picLocks noChangeAspect="1" noChangeArrowheads="1"/>
          </p:cNvPicPr>
          <p:nvPr/>
        </p:nvPicPr>
        <p:blipFill>
          <a:blip r:embed="rId2" cstate="print"/>
          <a:srcRect/>
          <a:stretch>
            <a:fillRect/>
          </a:stretch>
        </p:blipFill>
        <p:spPr bwMode="auto">
          <a:xfrm>
            <a:off x="3453958" y="3245412"/>
            <a:ext cx="5770749" cy="3611791"/>
          </a:xfrm>
          <a:prstGeom prst="rect">
            <a:avLst/>
          </a:prstGeom>
          <a:noFill/>
          <a:ln w="9525">
            <a:noFill/>
            <a:miter lim="800000"/>
            <a:headEnd/>
            <a:tailEnd/>
          </a:ln>
          <a:effectLst/>
        </p:spPr>
      </p:pic>
      <p:sp>
        <p:nvSpPr>
          <p:cNvPr id="14" name="CasellaDiTesto 13"/>
          <p:cNvSpPr txBox="1"/>
          <p:nvPr/>
        </p:nvSpPr>
        <p:spPr>
          <a:xfrm>
            <a:off x="5343069" y="2734279"/>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Tema, linea melodica</a:t>
            </a:r>
          </a:p>
        </p:txBody>
      </p:sp>
      <p:sp>
        <p:nvSpPr>
          <p:cNvPr id="15" name="Freccia a destra 14"/>
          <p:cNvSpPr/>
          <p:nvPr/>
        </p:nvSpPr>
        <p:spPr>
          <a:xfrm>
            <a:off x="3666498" y="2814952"/>
            <a:ext cx="1425388" cy="331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1577784" y="194537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Ordinate</a:t>
            </a:r>
          </a:p>
        </p:txBody>
      </p:sp>
      <p:sp>
        <p:nvSpPr>
          <p:cNvPr id="17" name="CasellaDiTesto 16"/>
          <p:cNvSpPr txBox="1"/>
          <p:nvPr/>
        </p:nvSpPr>
        <p:spPr>
          <a:xfrm>
            <a:off x="6947814" y="1945369"/>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Note, intervalli</a:t>
            </a:r>
          </a:p>
        </p:txBody>
      </p:sp>
      <p:sp>
        <p:nvSpPr>
          <p:cNvPr id="18" name="Freccia bidirezionale orizzontale 17"/>
          <p:cNvSpPr/>
          <p:nvPr/>
        </p:nvSpPr>
        <p:spPr>
          <a:xfrm>
            <a:off x="5271243" y="2026042"/>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p:cNvSpPr/>
          <p:nvPr/>
        </p:nvSpPr>
        <p:spPr>
          <a:xfrm rot="5400000">
            <a:off x="1371516" y="4356911"/>
            <a:ext cx="1425388" cy="331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762125" y="5414735"/>
            <a:ext cx="2617589"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Armonizzazione</a:t>
            </a:r>
          </a:p>
        </p:txBody>
      </p:sp>
      <p:sp>
        <p:nvSpPr>
          <p:cNvPr id="13"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68824" y="166746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Traslazione sull’asse x</a:t>
            </a:r>
          </a:p>
        </p:txBody>
      </p:sp>
      <p:sp>
        <p:nvSpPr>
          <p:cNvPr id="4" name="CasellaDiTesto 3"/>
          <p:cNvSpPr txBox="1"/>
          <p:nvPr/>
        </p:nvSpPr>
        <p:spPr>
          <a:xfrm>
            <a:off x="6938854" y="1667459"/>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Ripetizione del tema</a:t>
            </a:r>
          </a:p>
        </p:txBody>
      </p:sp>
      <p:sp>
        <p:nvSpPr>
          <p:cNvPr id="5" name="Freccia bidirezionale orizzontale 4"/>
          <p:cNvSpPr/>
          <p:nvPr/>
        </p:nvSpPr>
        <p:spPr>
          <a:xfrm>
            <a:off x="5262283" y="1748132"/>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153" name="Picture 1"/>
          <p:cNvPicPr>
            <a:picLocks noChangeAspect="1" noChangeArrowheads="1"/>
          </p:cNvPicPr>
          <p:nvPr/>
        </p:nvPicPr>
        <p:blipFill>
          <a:blip r:embed="rId2" cstate="print"/>
          <a:srcRect/>
          <a:stretch>
            <a:fillRect/>
          </a:stretch>
        </p:blipFill>
        <p:spPr bwMode="auto">
          <a:xfrm>
            <a:off x="2697163" y="2664415"/>
            <a:ext cx="6797675" cy="3338513"/>
          </a:xfrm>
          <a:prstGeom prst="rect">
            <a:avLst/>
          </a:prstGeom>
          <a:noFill/>
          <a:ln w="9525">
            <a:noFill/>
            <a:miter lim="800000"/>
            <a:headEnd/>
            <a:tailEnd/>
          </a:ln>
          <a:effectLst/>
        </p:spPr>
      </p:pic>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68824" y="1425409"/>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Traslazione sull’asse y</a:t>
            </a:r>
          </a:p>
        </p:txBody>
      </p:sp>
      <p:sp>
        <p:nvSpPr>
          <p:cNvPr id="4" name="CasellaDiTesto 3"/>
          <p:cNvSpPr txBox="1"/>
          <p:nvPr/>
        </p:nvSpPr>
        <p:spPr>
          <a:xfrm>
            <a:off x="6938854" y="142540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Trasposizione tonale</a:t>
            </a:r>
          </a:p>
        </p:txBody>
      </p:sp>
      <p:sp>
        <p:nvSpPr>
          <p:cNvPr id="5" name="Freccia bidirezionale orizzontale 4"/>
          <p:cNvSpPr/>
          <p:nvPr/>
        </p:nvSpPr>
        <p:spPr>
          <a:xfrm>
            <a:off x="5262283" y="1506077"/>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129" name="Picture 1"/>
          <p:cNvPicPr>
            <a:picLocks noChangeAspect="1" noChangeArrowheads="1"/>
          </p:cNvPicPr>
          <p:nvPr/>
        </p:nvPicPr>
        <p:blipFill>
          <a:blip r:embed="rId2" cstate="print"/>
          <a:srcRect/>
          <a:stretch>
            <a:fillRect/>
          </a:stretch>
        </p:blipFill>
        <p:spPr bwMode="auto">
          <a:xfrm>
            <a:off x="3929733" y="2205100"/>
            <a:ext cx="4139543" cy="4639458"/>
          </a:xfrm>
          <a:prstGeom prst="rect">
            <a:avLst/>
          </a:prstGeom>
          <a:noFill/>
          <a:ln w="9525">
            <a:noFill/>
            <a:miter lim="800000"/>
            <a:headEnd/>
            <a:tailEnd/>
          </a:ln>
          <a:effectLst/>
        </p:spPr>
      </p:pic>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cstate="print"/>
          <a:srcRect/>
          <a:stretch>
            <a:fillRect/>
          </a:stretch>
        </p:blipFill>
        <p:spPr bwMode="auto">
          <a:xfrm>
            <a:off x="1063079" y="1554200"/>
            <a:ext cx="4636410" cy="5294835"/>
          </a:xfrm>
          <a:prstGeom prst="rect">
            <a:avLst/>
          </a:prstGeom>
          <a:noFill/>
          <a:ln w="9525">
            <a:noFill/>
            <a:miter lim="800000"/>
            <a:headEnd/>
            <a:tailEnd/>
          </a:ln>
          <a:effectLst/>
        </p:spPr>
      </p:pic>
      <p:sp>
        <p:nvSpPr>
          <p:cNvPr id="3" name="CasellaDiTesto 2"/>
          <p:cNvSpPr txBox="1"/>
          <p:nvPr/>
        </p:nvSpPr>
        <p:spPr>
          <a:xfrm>
            <a:off x="1084749" y="1048879"/>
            <a:ext cx="4509247"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Riflessione rispetto all’asse x</a:t>
            </a:r>
          </a:p>
        </p:txBody>
      </p:sp>
      <p:sp>
        <p:nvSpPr>
          <p:cNvPr id="4" name="CasellaDiTesto 3"/>
          <p:cNvSpPr txBox="1"/>
          <p:nvPr/>
        </p:nvSpPr>
        <p:spPr>
          <a:xfrm>
            <a:off x="7530544" y="104887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Inversione del canone</a:t>
            </a:r>
          </a:p>
        </p:txBody>
      </p:sp>
      <p:sp>
        <p:nvSpPr>
          <p:cNvPr id="5" name="Freccia bidirezionale orizzontale 4"/>
          <p:cNvSpPr/>
          <p:nvPr/>
        </p:nvSpPr>
        <p:spPr>
          <a:xfrm>
            <a:off x="5853973" y="1129547"/>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7106" name="Picture 2"/>
          <p:cNvPicPr>
            <a:picLocks noChangeAspect="1" noChangeArrowheads="1"/>
          </p:cNvPicPr>
          <p:nvPr/>
        </p:nvPicPr>
        <p:blipFill>
          <a:blip r:embed="rId3" cstate="print"/>
          <a:srcRect/>
          <a:stretch>
            <a:fillRect/>
          </a:stretch>
        </p:blipFill>
        <p:spPr bwMode="auto">
          <a:xfrm>
            <a:off x="6708646" y="1650550"/>
            <a:ext cx="2791448" cy="5214056"/>
          </a:xfrm>
          <a:prstGeom prst="rect">
            <a:avLst/>
          </a:prstGeom>
          <a:noFill/>
          <a:ln w="9525">
            <a:noFill/>
            <a:miter lim="800000"/>
            <a:headEnd/>
            <a:tailEnd/>
          </a:ln>
          <a:effectLst/>
        </p:spPr>
      </p:pic>
      <p:sp>
        <p:nvSpPr>
          <p:cNvPr id="8" name="Freccia bidirezionale orizzontale 7"/>
          <p:cNvSpPr/>
          <p:nvPr/>
        </p:nvSpPr>
        <p:spPr>
          <a:xfrm rot="16200000">
            <a:off x="8984596" y="3614720"/>
            <a:ext cx="1296000" cy="2062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9735666" y="3558995"/>
            <a:ext cx="1326776" cy="307777"/>
          </a:xfrm>
          <a:prstGeom prst="rect">
            <a:avLst/>
          </a:prstGeom>
          <a:noFill/>
        </p:spPr>
        <p:txBody>
          <a:bodyPr wrap="square" rtlCol="0">
            <a:spAutoFit/>
          </a:bodyPr>
          <a:lstStyle/>
          <a:p>
            <a:r>
              <a:rPr lang="it-IT" sz="1400" i="1" dirty="0"/>
              <a:t>Terza maggiore</a:t>
            </a:r>
          </a:p>
        </p:txBody>
      </p:sp>
      <p:sp>
        <p:nvSpPr>
          <p:cNvPr id="10" name="Freccia bidirezionale orizzontale 9"/>
          <p:cNvSpPr/>
          <p:nvPr/>
        </p:nvSpPr>
        <p:spPr>
          <a:xfrm rot="16200000">
            <a:off x="8984596" y="4824955"/>
            <a:ext cx="1296000" cy="2062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9735666" y="4769230"/>
            <a:ext cx="1326776" cy="307777"/>
          </a:xfrm>
          <a:prstGeom prst="rect">
            <a:avLst/>
          </a:prstGeom>
          <a:noFill/>
        </p:spPr>
        <p:txBody>
          <a:bodyPr wrap="square" rtlCol="0">
            <a:spAutoFit/>
          </a:bodyPr>
          <a:lstStyle/>
          <a:p>
            <a:r>
              <a:rPr lang="it-IT" sz="1400" i="1" dirty="0"/>
              <a:t>Terza maggiore</a:t>
            </a:r>
          </a:p>
        </p:txBody>
      </p:sp>
      <p:sp>
        <p:nvSpPr>
          <p:cNvPr id="12" name="Freccia bidirezionale orizzontale 11"/>
          <p:cNvSpPr/>
          <p:nvPr/>
        </p:nvSpPr>
        <p:spPr>
          <a:xfrm rot="16200000">
            <a:off x="10049046" y="3029610"/>
            <a:ext cx="2520000" cy="2062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bidirezionale orizzontale 12"/>
          <p:cNvSpPr/>
          <p:nvPr/>
        </p:nvSpPr>
        <p:spPr>
          <a:xfrm rot="16200000">
            <a:off x="10058006" y="5450155"/>
            <a:ext cx="2520000" cy="2062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1394137" y="2268030"/>
            <a:ext cx="681322" cy="307777"/>
          </a:xfrm>
          <a:prstGeom prst="rect">
            <a:avLst/>
          </a:prstGeom>
          <a:noFill/>
        </p:spPr>
        <p:txBody>
          <a:bodyPr wrap="square" rtlCol="0">
            <a:spAutoFit/>
          </a:bodyPr>
          <a:lstStyle/>
          <a:p>
            <a:r>
              <a:rPr lang="it-IT" sz="1400" i="1" dirty="0"/>
              <a:t>Quinta</a:t>
            </a:r>
          </a:p>
        </p:txBody>
      </p:sp>
      <p:sp>
        <p:nvSpPr>
          <p:cNvPr id="15" name="CasellaDiTesto 14"/>
          <p:cNvSpPr txBox="1"/>
          <p:nvPr/>
        </p:nvSpPr>
        <p:spPr>
          <a:xfrm>
            <a:off x="11394137" y="5907701"/>
            <a:ext cx="681322" cy="307777"/>
          </a:xfrm>
          <a:prstGeom prst="rect">
            <a:avLst/>
          </a:prstGeom>
          <a:noFill/>
        </p:spPr>
        <p:txBody>
          <a:bodyPr wrap="square" rtlCol="0">
            <a:spAutoFit/>
          </a:bodyPr>
          <a:lstStyle/>
          <a:p>
            <a:r>
              <a:rPr lang="it-IT" sz="1400" i="1" dirty="0"/>
              <a:t>Quinta</a:t>
            </a:r>
          </a:p>
        </p:txBody>
      </p:sp>
      <p:sp>
        <p:nvSpPr>
          <p:cNvPr id="16" name="Rettangolo 15"/>
          <p:cNvSpPr/>
          <p:nvPr/>
        </p:nvSpPr>
        <p:spPr>
          <a:xfrm>
            <a:off x="8507506" y="1981206"/>
            <a:ext cx="322729" cy="2456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p:cNvCxnSpPr/>
          <p:nvPr/>
        </p:nvCxnSpPr>
        <p:spPr>
          <a:xfrm flipV="1">
            <a:off x="8866094" y="2026029"/>
            <a:ext cx="591671" cy="3854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9529466" y="1757025"/>
            <a:ext cx="1667452" cy="369332"/>
          </a:xfrm>
          <a:prstGeom prst="rect">
            <a:avLst/>
          </a:prstGeom>
          <a:noFill/>
        </p:spPr>
        <p:txBody>
          <a:bodyPr wrap="square" rtlCol="0">
            <a:spAutoFit/>
          </a:bodyPr>
          <a:lstStyle/>
          <a:p>
            <a:r>
              <a:rPr lang="it-IT" dirty="0"/>
              <a:t>DO </a:t>
            </a:r>
            <a:r>
              <a:rPr lang="it-IT" b="1" dirty="0"/>
              <a:t>MAGGIORE</a:t>
            </a:r>
          </a:p>
        </p:txBody>
      </p:sp>
      <p:cxnSp>
        <p:nvCxnSpPr>
          <p:cNvPr id="20" name="Connettore 2 19"/>
          <p:cNvCxnSpPr/>
          <p:nvPr/>
        </p:nvCxnSpPr>
        <p:spPr>
          <a:xfrm>
            <a:off x="8955739" y="5459619"/>
            <a:ext cx="591671" cy="3854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9547391" y="5773340"/>
            <a:ext cx="1667452" cy="369332"/>
          </a:xfrm>
          <a:prstGeom prst="rect">
            <a:avLst/>
          </a:prstGeom>
          <a:noFill/>
        </p:spPr>
        <p:txBody>
          <a:bodyPr wrap="square" rtlCol="0">
            <a:spAutoFit/>
          </a:bodyPr>
          <a:lstStyle/>
          <a:p>
            <a:r>
              <a:rPr lang="it-IT" dirty="0"/>
              <a:t>FA </a:t>
            </a:r>
            <a:r>
              <a:rPr lang="it-IT" b="1" dirty="0"/>
              <a:t>MINORE</a:t>
            </a:r>
          </a:p>
        </p:txBody>
      </p:sp>
      <p:sp>
        <p:nvSpPr>
          <p:cNvPr id="22" name="Rettangolo 21"/>
          <p:cNvSpPr/>
          <p:nvPr/>
        </p:nvSpPr>
        <p:spPr>
          <a:xfrm>
            <a:off x="8516466" y="4141766"/>
            <a:ext cx="322729" cy="245632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84749" y="1568849"/>
            <a:ext cx="4509247"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Riflessione rispetto all’asse y</a:t>
            </a:r>
          </a:p>
        </p:txBody>
      </p:sp>
      <p:sp>
        <p:nvSpPr>
          <p:cNvPr id="4" name="CasellaDiTesto 3"/>
          <p:cNvSpPr txBox="1"/>
          <p:nvPr/>
        </p:nvSpPr>
        <p:spPr>
          <a:xfrm>
            <a:off x="7530544" y="1568844"/>
            <a:ext cx="3433482"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Canone “retrogrado”</a:t>
            </a:r>
          </a:p>
        </p:txBody>
      </p:sp>
      <p:sp>
        <p:nvSpPr>
          <p:cNvPr id="5" name="Freccia bidirezionale orizzontale 4"/>
          <p:cNvSpPr/>
          <p:nvPr/>
        </p:nvSpPr>
        <p:spPr>
          <a:xfrm>
            <a:off x="5853973" y="1649517"/>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0177" name="Picture 1"/>
          <p:cNvPicPr>
            <a:picLocks noChangeAspect="1" noChangeArrowheads="1"/>
          </p:cNvPicPr>
          <p:nvPr/>
        </p:nvPicPr>
        <p:blipFill>
          <a:blip r:embed="rId2" cstate="print"/>
          <a:srcRect/>
          <a:stretch>
            <a:fillRect/>
          </a:stretch>
        </p:blipFill>
        <p:spPr bwMode="auto">
          <a:xfrm>
            <a:off x="1640525" y="2500055"/>
            <a:ext cx="8931168" cy="3649756"/>
          </a:xfrm>
          <a:prstGeom prst="rect">
            <a:avLst/>
          </a:prstGeom>
          <a:noFill/>
          <a:ln w="9525">
            <a:noFill/>
            <a:miter lim="800000"/>
            <a:headEnd/>
            <a:tailEnd/>
          </a:ln>
          <a:effectLst/>
        </p:spPr>
      </p:pic>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84750" y="1398514"/>
            <a:ext cx="3953416"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a:t>Compressione/Dilatazione</a:t>
            </a:r>
          </a:p>
        </p:txBody>
      </p:sp>
      <p:sp>
        <p:nvSpPr>
          <p:cNvPr id="4" name="CasellaDiTesto 3"/>
          <p:cNvSpPr txBox="1"/>
          <p:nvPr/>
        </p:nvSpPr>
        <p:spPr>
          <a:xfrm>
            <a:off x="7862046" y="1398509"/>
            <a:ext cx="3101979" cy="523220"/>
          </a:xfrm>
          <a:prstGeom prst="rect">
            <a:avLst/>
          </a:prstGeom>
          <a:noFill/>
          <a:ln w="19050">
            <a:solidFill>
              <a:schemeClr val="tx1"/>
            </a:solidFill>
          </a:ln>
          <a:effectLst>
            <a:innerShdw blurRad="63500" dist="50800" dir="18900000">
              <a:prstClr val="black">
                <a:alpha val="50000"/>
              </a:prstClr>
            </a:innerShdw>
          </a:effectLst>
        </p:spPr>
        <p:txBody>
          <a:bodyPr wrap="square" rtlCol="0">
            <a:spAutoFit/>
          </a:bodyPr>
          <a:lstStyle/>
          <a:p>
            <a:r>
              <a:rPr lang="it-IT" sz="2800" i="1" dirty="0" err="1"/>
              <a:t>Augment</a:t>
            </a:r>
            <a:r>
              <a:rPr lang="it-IT" sz="2800" i="1" dirty="0"/>
              <a:t>/</a:t>
            </a:r>
            <a:r>
              <a:rPr lang="it-IT" sz="2800" i="1" dirty="0" err="1"/>
              <a:t>Diminut</a:t>
            </a:r>
            <a:endParaRPr lang="it-IT" sz="2800" i="1" dirty="0"/>
          </a:p>
        </p:txBody>
      </p:sp>
      <p:sp>
        <p:nvSpPr>
          <p:cNvPr id="5" name="Freccia bidirezionale orizzontale 4"/>
          <p:cNvSpPr/>
          <p:nvPr/>
        </p:nvSpPr>
        <p:spPr>
          <a:xfrm>
            <a:off x="5746393" y="1479182"/>
            <a:ext cx="1425388" cy="3316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0418" name="Picture 2"/>
          <p:cNvPicPr>
            <a:picLocks noChangeAspect="1" noChangeArrowheads="1"/>
          </p:cNvPicPr>
          <p:nvPr/>
        </p:nvPicPr>
        <p:blipFill>
          <a:blip r:embed="rId2" cstate="print"/>
          <a:srcRect/>
          <a:stretch>
            <a:fillRect/>
          </a:stretch>
        </p:blipFill>
        <p:spPr bwMode="auto">
          <a:xfrm>
            <a:off x="890588" y="2272195"/>
            <a:ext cx="10409237" cy="3262313"/>
          </a:xfrm>
          <a:prstGeom prst="rect">
            <a:avLst/>
          </a:prstGeom>
          <a:noFill/>
          <a:ln w="9525">
            <a:noFill/>
            <a:miter lim="800000"/>
            <a:headEnd/>
            <a:tailEnd/>
          </a:ln>
          <a:effectLst/>
        </p:spPr>
      </p:pic>
      <p:sp>
        <p:nvSpPr>
          <p:cNvPr id="6"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47675" y="1406892"/>
            <a:ext cx="4949080" cy="523220"/>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SCALA DIATONICA “PITAGORICA”</a:t>
            </a:r>
            <a:endParaRPr kumimoji="0" lang="it-IT" altLang="it-IT" sz="2800" b="0" i="0" u="none" strike="noStrike" cap="none" normalizeH="0" baseline="0" dirty="0">
              <a:ln>
                <a:noFill/>
              </a:ln>
              <a:solidFill>
                <a:schemeClr val="tx1"/>
              </a:solidFill>
              <a:effectLst/>
            </a:endParaRPr>
          </a:p>
        </p:txBody>
      </p:sp>
      <p:sp>
        <p:nvSpPr>
          <p:cNvPr id="6" name="CasellaDiTesto 5"/>
          <p:cNvSpPr txBox="1"/>
          <p:nvPr/>
        </p:nvSpPr>
        <p:spPr>
          <a:xfrm>
            <a:off x="2980228" y="5175633"/>
            <a:ext cx="7787299" cy="400110"/>
          </a:xfrm>
          <a:prstGeom prst="rect">
            <a:avLst/>
          </a:prstGeom>
          <a:noFill/>
        </p:spPr>
        <p:txBody>
          <a:bodyPr wrap="square" rtlCol="0">
            <a:spAutoFit/>
          </a:bodyPr>
          <a:lstStyle/>
          <a:p>
            <a:pPr algn="just"/>
            <a:r>
              <a:rPr lang="it-IT" sz="2000" i="1" dirty="0"/>
              <a:t>TONO     </a:t>
            </a:r>
            <a:r>
              <a:rPr lang="it-IT" sz="2000" i="1" dirty="0" err="1"/>
              <a:t>TONO</a:t>
            </a:r>
            <a:r>
              <a:rPr lang="it-IT" sz="2000" i="1" dirty="0"/>
              <a:t>    SEMITONO  TONO      </a:t>
            </a:r>
            <a:r>
              <a:rPr lang="it-IT" sz="2000" i="1" dirty="0" err="1"/>
              <a:t>TONO</a:t>
            </a:r>
            <a:r>
              <a:rPr lang="it-IT" sz="2000" i="1" dirty="0"/>
              <a:t>      </a:t>
            </a:r>
            <a:r>
              <a:rPr lang="it-IT" sz="2000" i="1" dirty="0" err="1"/>
              <a:t>TONO</a:t>
            </a:r>
            <a:r>
              <a:rPr lang="it-IT" sz="2000" i="1" dirty="0"/>
              <a:t>      SEMITONO</a:t>
            </a:r>
          </a:p>
        </p:txBody>
      </p:sp>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graphicFrame>
        <p:nvGraphicFramePr>
          <p:cNvPr id="58371" name="Object 3"/>
          <p:cNvGraphicFramePr>
            <a:graphicFrameLocks noChangeAspect="1"/>
          </p:cNvGraphicFramePr>
          <p:nvPr/>
        </p:nvGraphicFramePr>
        <p:xfrm>
          <a:off x="2832753" y="2698668"/>
          <a:ext cx="7362825" cy="982662"/>
        </p:xfrm>
        <a:graphic>
          <a:graphicData uri="http://schemas.openxmlformats.org/presentationml/2006/ole">
            <p:oleObj spid="_x0000_s59458" name="Equazione" r:id="rId3" imgW="2946400" imgH="393700" progId="">
              <p:embed/>
            </p:oleObj>
          </a:graphicData>
        </a:graphic>
      </p:graphicFrame>
      <p:sp>
        <p:nvSpPr>
          <p:cNvPr id="10" name="Freccia curva 9"/>
          <p:cNvSpPr/>
          <p:nvPr/>
        </p:nvSpPr>
        <p:spPr>
          <a:xfrm rot="5400000">
            <a:off x="6000180" y="1353670"/>
            <a:ext cx="519953" cy="102197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asellaDiTesto 10"/>
          <p:cNvSpPr txBox="1"/>
          <p:nvPr/>
        </p:nvSpPr>
        <p:spPr>
          <a:xfrm>
            <a:off x="779930" y="2967329"/>
            <a:ext cx="1281952" cy="369332"/>
          </a:xfrm>
          <a:prstGeom prst="rect">
            <a:avLst/>
          </a:prstGeom>
          <a:noFill/>
        </p:spPr>
        <p:txBody>
          <a:bodyPr wrap="square" rtlCol="0">
            <a:spAutoFit/>
          </a:bodyPr>
          <a:lstStyle/>
          <a:p>
            <a:r>
              <a:rPr lang="it-IT" i="1" dirty="0">
                <a:ln>
                  <a:solidFill>
                    <a:srgbClr val="FF0000"/>
                  </a:solidFill>
                </a:ln>
              </a:rPr>
              <a:t>Frequenze</a:t>
            </a:r>
          </a:p>
        </p:txBody>
      </p:sp>
      <p:sp>
        <p:nvSpPr>
          <p:cNvPr id="12" name="CasellaDiTesto 11"/>
          <p:cNvSpPr txBox="1"/>
          <p:nvPr/>
        </p:nvSpPr>
        <p:spPr>
          <a:xfrm>
            <a:off x="779930" y="4572024"/>
            <a:ext cx="1281952" cy="369332"/>
          </a:xfrm>
          <a:prstGeom prst="rect">
            <a:avLst/>
          </a:prstGeom>
          <a:noFill/>
        </p:spPr>
        <p:txBody>
          <a:bodyPr wrap="square" rtlCol="0">
            <a:spAutoFit/>
          </a:bodyPr>
          <a:lstStyle/>
          <a:p>
            <a:r>
              <a:rPr lang="it-IT" i="1" dirty="0">
                <a:ln>
                  <a:solidFill>
                    <a:srgbClr val="FF0000"/>
                  </a:solidFill>
                </a:ln>
              </a:rPr>
              <a:t>Intervalli</a:t>
            </a:r>
          </a:p>
        </p:txBody>
      </p:sp>
      <p:graphicFrame>
        <p:nvGraphicFramePr>
          <p:cNvPr id="59395" name="Object 3"/>
          <p:cNvGraphicFramePr>
            <a:graphicFrameLocks noChangeAspect="1"/>
          </p:cNvGraphicFramePr>
          <p:nvPr/>
        </p:nvGraphicFramePr>
        <p:xfrm>
          <a:off x="3017843" y="4171868"/>
          <a:ext cx="6792912" cy="828675"/>
        </p:xfrm>
        <a:graphic>
          <a:graphicData uri="http://schemas.openxmlformats.org/presentationml/2006/ole">
            <p:oleObj spid="_x0000_s59459" name="Equazione" r:id="rId4" imgW="3225800" imgH="393700" progId="">
              <p:embed/>
            </p:oleObj>
          </a:graphicData>
        </a:graphic>
      </p:graphicFrame>
      <p:grpSp>
        <p:nvGrpSpPr>
          <p:cNvPr id="21" name="Gruppo 20"/>
          <p:cNvGrpSpPr/>
          <p:nvPr/>
        </p:nvGrpSpPr>
        <p:grpSpPr>
          <a:xfrm>
            <a:off x="3155575" y="3442459"/>
            <a:ext cx="564777" cy="744070"/>
            <a:chOff x="3173505" y="3074894"/>
            <a:chExt cx="564777" cy="744070"/>
          </a:xfrm>
        </p:grpSpPr>
        <p:cxnSp>
          <p:nvCxnSpPr>
            <p:cNvPr id="14" name="Connettore 1 13"/>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 name="Gruppo 21"/>
          <p:cNvGrpSpPr/>
          <p:nvPr/>
        </p:nvGrpSpPr>
        <p:grpSpPr>
          <a:xfrm>
            <a:off x="4078940" y="3460387"/>
            <a:ext cx="564777" cy="744070"/>
            <a:chOff x="3173505" y="3074894"/>
            <a:chExt cx="564777" cy="744070"/>
          </a:xfrm>
        </p:grpSpPr>
        <p:cxnSp>
          <p:nvCxnSpPr>
            <p:cNvPr id="23" name="Connettore 1 22"/>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5" name="Gruppo 24"/>
          <p:cNvGrpSpPr/>
          <p:nvPr/>
        </p:nvGrpSpPr>
        <p:grpSpPr>
          <a:xfrm>
            <a:off x="5109882" y="3415564"/>
            <a:ext cx="564777" cy="744070"/>
            <a:chOff x="3173505" y="3074894"/>
            <a:chExt cx="564777" cy="744070"/>
          </a:xfrm>
        </p:grpSpPr>
        <p:cxnSp>
          <p:nvCxnSpPr>
            <p:cNvPr id="26" name="Connettore 1 25"/>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8" name="Gruppo 27"/>
          <p:cNvGrpSpPr/>
          <p:nvPr/>
        </p:nvGrpSpPr>
        <p:grpSpPr>
          <a:xfrm>
            <a:off x="6033246" y="3424528"/>
            <a:ext cx="564777" cy="744070"/>
            <a:chOff x="3173505" y="3074894"/>
            <a:chExt cx="564777" cy="744070"/>
          </a:xfrm>
        </p:grpSpPr>
        <p:cxnSp>
          <p:nvCxnSpPr>
            <p:cNvPr id="29" name="Connettore 1 28"/>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1" name="Gruppo 30"/>
          <p:cNvGrpSpPr/>
          <p:nvPr/>
        </p:nvGrpSpPr>
        <p:grpSpPr>
          <a:xfrm>
            <a:off x="6983505" y="3415563"/>
            <a:ext cx="564777" cy="744070"/>
            <a:chOff x="3173505" y="3074894"/>
            <a:chExt cx="564777" cy="744070"/>
          </a:xfrm>
        </p:grpSpPr>
        <p:cxnSp>
          <p:nvCxnSpPr>
            <p:cNvPr id="32" name="Connettore 1 31"/>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4" name="Gruppo 33"/>
          <p:cNvGrpSpPr/>
          <p:nvPr/>
        </p:nvGrpSpPr>
        <p:grpSpPr>
          <a:xfrm>
            <a:off x="8095129" y="3406599"/>
            <a:ext cx="564777" cy="744070"/>
            <a:chOff x="3173505" y="3074894"/>
            <a:chExt cx="564777" cy="744070"/>
          </a:xfrm>
        </p:grpSpPr>
        <p:cxnSp>
          <p:nvCxnSpPr>
            <p:cNvPr id="35" name="Connettore 1 34"/>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7" name="Gruppo 36"/>
          <p:cNvGrpSpPr/>
          <p:nvPr/>
        </p:nvGrpSpPr>
        <p:grpSpPr>
          <a:xfrm>
            <a:off x="9341223" y="3397635"/>
            <a:ext cx="564777" cy="744070"/>
            <a:chOff x="3173505" y="3074894"/>
            <a:chExt cx="564777" cy="744070"/>
          </a:xfrm>
        </p:grpSpPr>
        <p:cxnSp>
          <p:nvCxnSpPr>
            <p:cNvPr id="38" name="Connettore 1 37"/>
            <p:cNvCxnSpPr/>
            <p:nvPr/>
          </p:nvCxnSpPr>
          <p:spPr>
            <a:xfrm rot="16200000" flipH="1">
              <a:off x="2935941" y="3312458"/>
              <a:ext cx="744070" cy="2689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rot="5400000">
              <a:off x="3231777" y="3303495"/>
              <a:ext cx="735106" cy="27790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0" name="CasellaDiTesto 39"/>
          <p:cNvSpPr txBox="1"/>
          <p:nvPr/>
        </p:nvSpPr>
        <p:spPr>
          <a:xfrm>
            <a:off x="2689412" y="2124635"/>
            <a:ext cx="7871012" cy="523220"/>
          </a:xfrm>
          <a:prstGeom prst="rect">
            <a:avLst/>
          </a:prstGeom>
          <a:noFill/>
        </p:spPr>
        <p:txBody>
          <a:bodyPr wrap="square" rtlCol="0">
            <a:spAutoFit/>
          </a:bodyPr>
          <a:lstStyle/>
          <a:p>
            <a:r>
              <a:rPr lang="it-IT" sz="2800" b="1" dirty="0">
                <a:solidFill>
                  <a:srgbClr val="FF0000"/>
                </a:solidFill>
              </a:rPr>
              <a:t>C          D          E          F          G         A             B          C</a:t>
            </a:r>
            <a:r>
              <a:rPr lang="it-IT" sz="2800" b="1" baseline="-25000" dirty="0">
                <a:solidFill>
                  <a:srgbClr val="FF0000"/>
                </a:solidFill>
              </a:rPr>
              <a:t>2</a:t>
            </a:r>
          </a:p>
        </p:txBody>
      </p:sp>
    </p:spTree>
    <p:extLst>
      <p:ext uri="{BB962C8B-B14F-4D97-AF65-F5344CB8AC3E}">
        <p14:creationId xmlns:p14="http://schemas.microsoft.com/office/powerpoint/2010/main" xmlns="" val="111572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62000" y="1232525"/>
            <a:ext cx="10789298" cy="523220"/>
          </a:xfrm>
          <a:prstGeom prst="rect">
            <a:avLst/>
          </a:prstGeom>
          <a:noFill/>
        </p:spPr>
        <p:txBody>
          <a:bodyPr wrap="square" rtlCol="0">
            <a:spAutoFit/>
          </a:bodyPr>
          <a:lstStyle/>
          <a:p>
            <a:pPr algn="just"/>
            <a:r>
              <a:rPr lang="it-IT" sz="2800" dirty="0"/>
              <a:t>Il canone e la fuga sono le modalità compositive tipiche del </a:t>
            </a:r>
            <a:r>
              <a:rPr lang="it-IT" sz="2800" b="1" u="sng" dirty="0"/>
              <a:t>contrappunto</a:t>
            </a:r>
          </a:p>
        </p:txBody>
      </p:sp>
      <p:sp>
        <p:nvSpPr>
          <p:cNvPr id="13" name="CasellaDiTesto 12"/>
          <p:cNvSpPr txBox="1"/>
          <p:nvPr/>
        </p:nvSpPr>
        <p:spPr>
          <a:xfrm>
            <a:off x="768765" y="1892653"/>
            <a:ext cx="10720508" cy="954107"/>
          </a:xfrm>
          <a:prstGeom prst="rect">
            <a:avLst/>
          </a:prstGeom>
          <a:noFill/>
        </p:spPr>
        <p:txBody>
          <a:bodyPr wrap="square" rtlCol="0">
            <a:spAutoFit/>
          </a:bodyPr>
          <a:lstStyle/>
          <a:p>
            <a:pPr algn="just"/>
            <a:r>
              <a:rPr lang="it-IT" sz="2800" dirty="0"/>
              <a:t>Il </a:t>
            </a:r>
            <a:r>
              <a:rPr lang="it-IT" sz="2800" b="1" u="sng" dirty="0"/>
              <a:t>canone</a:t>
            </a:r>
            <a:r>
              <a:rPr lang="it-IT" sz="2800" dirty="0"/>
              <a:t> è più antico e di struttura più rigida, gli esempi più antichi risalgono al XIII secolo</a:t>
            </a:r>
          </a:p>
        </p:txBody>
      </p:sp>
      <p:sp>
        <p:nvSpPr>
          <p:cNvPr id="15" name="CasellaDiTesto 14"/>
          <p:cNvSpPr txBox="1"/>
          <p:nvPr/>
        </p:nvSpPr>
        <p:spPr>
          <a:xfrm>
            <a:off x="768765" y="4088974"/>
            <a:ext cx="10720508" cy="2246769"/>
          </a:xfrm>
          <a:prstGeom prst="rect">
            <a:avLst/>
          </a:prstGeom>
          <a:noFill/>
          <a:ln w="19050">
            <a:solidFill>
              <a:srgbClr val="FF0000"/>
            </a:solidFill>
          </a:ln>
        </p:spPr>
        <p:txBody>
          <a:bodyPr wrap="square" rtlCol="0">
            <a:spAutoFit/>
          </a:bodyPr>
          <a:lstStyle/>
          <a:p>
            <a:pPr algn="just"/>
            <a:r>
              <a:rPr lang="it-IT" sz="2800" dirty="0"/>
              <a:t>I capolavori assoluti della polifonia contrappuntistica sono opera di Johann Sebastian Bach:</a:t>
            </a:r>
          </a:p>
          <a:p>
            <a:pPr algn="just"/>
            <a:endParaRPr lang="it-IT" sz="2800" dirty="0"/>
          </a:p>
          <a:p>
            <a:pPr algn="just">
              <a:buFontTx/>
              <a:buChar char="-"/>
            </a:pPr>
            <a:r>
              <a:rPr lang="it-IT" sz="2800" dirty="0"/>
              <a:t> L’</a:t>
            </a:r>
            <a:r>
              <a:rPr lang="it-IT" sz="2800" b="1" dirty="0"/>
              <a:t>Offerta musicale</a:t>
            </a:r>
            <a:r>
              <a:rPr lang="it-IT" sz="2800" dirty="0"/>
              <a:t> (BWV 1079, pubblicata nel 1747)</a:t>
            </a:r>
          </a:p>
          <a:p>
            <a:pPr algn="just">
              <a:buFontTx/>
              <a:buChar char="-"/>
            </a:pPr>
            <a:r>
              <a:rPr lang="it-IT" sz="2800" dirty="0"/>
              <a:t> L’</a:t>
            </a:r>
            <a:r>
              <a:rPr lang="it-IT" sz="2800" b="1" dirty="0"/>
              <a:t>Arte della fuga</a:t>
            </a:r>
            <a:r>
              <a:rPr lang="it-IT" sz="2800" dirty="0"/>
              <a:t> (BWV 1080, pubblicata postuma del 1751)</a:t>
            </a:r>
          </a:p>
        </p:txBody>
      </p:sp>
      <p:sp>
        <p:nvSpPr>
          <p:cNvPr id="6" name="CasellaDiTesto 5"/>
          <p:cNvSpPr txBox="1"/>
          <p:nvPr/>
        </p:nvSpPr>
        <p:spPr>
          <a:xfrm>
            <a:off x="768765" y="2860830"/>
            <a:ext cx="10720508" cy="954107"/>
          </a:xfrm>
          <a:prstGeom prst="rect">
            <a:avLst/>
          </a:prstGeom>
          <a:noFill/>
        </p:spPr>
        <p:txBody>
          <a:bodyPr wrap="square" rtlCol="0">
            <a:spAutoFit/>
          </a:bodyPr>
          <a:lstStyle/>
          <a:p>
            <a:pPr algn="just"/>
            <a:r>
              <a:rPr lang="it-IT" sz="2800" dirty="0"/>
              <a:t>La </a:t>
            </a:r>
            <a:r>
              <a:rPr lang="it-IT" sz="2800" b="1" u="sng" dirty="0"/>
              <a:t>fuga</a:t>
            </a:r>
            <a:r>
              <a:rPr lang="it-IT" sz="2800" dirty="0"/>
              <a:t> è più libera, meno strutturata, ebbe la massima diffusione nel periodo barocco</a:t>
            </a:r>
          </a:p>
        </p:txBody>
      </p:sp>
      <p:sp>
        <p:nvSpPr>
          <p:cNvPr id="7"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extLst>
      <p:ext uri="{BB962C8B-B14F-4D97-AF65-F5344CB8AC3E}">
        <p14:creationId xmlns:p14="http://schemas.microsoft.com/office/powerpoint/2010/main" xmlns="" val="1188155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88235" y="1519400"/>
            <a:ext cx="6866989" cy="3970318"/>
          </a:xfrm>
          <a:prstGeom prst="rect">
            <a:avLst/>
          </a:prstGeom>
          <a:noFill/>
        </p:spPr>
        <p:txBody>
          <a:bodyPr wrap="square" rtlCol="0">
            <a:spAutoFit/>
          </a:bodyPr>
          <a:lstStyle/>
          <a:p>
            <a:pPr algn="just"/>
            <a:r>
              <a:rPr lang="it-IT" sz="2800" dirty="0"/>
              <a:t>Sono le composizioni più “matematiche” di J. S. Bach, dove il virtuosismo nell’uso delle simmetrie e delle trasformazioni delle voci raggiunge i massimi vertici.</a:t>
            </a:r>
          </a:p>
          <a:p>
            <a:pPr algn="just"/>
            <a:endParaRPr lang="it-IT" sz="2800" dirty="0"/>
          </a:p>
          <a:p>
            <a:pPr algn="just"/>
            <a:r>
              <a:rPr lang="it-IT" sz="2800" dirty="0"/>
              <a:t>A parte la “sonata” all’interno dell’Offerta Musicale, Bach non indicò la strumentazione, quasi a sottolineare il carattere astratto, “matematico” delle composizioni</a:t>
            </a:r>
            <a:endParaRPr lang="it-IT" sz="2800" b="1" u="sng" dirty="0"/>
          </a:p>
        </p:txBody>
      </p:sp>
      <p:pic>
        <p:nvPicPr>
          <p:cNvPr id="9" name="Immagine 8" descr="Contrapunctus_1_BWV_1080.jpg"/>
          <p:cNvPicPr>
            <a:picLocks noChangeAspect="1"/>
          </p:cNvPicPr>
          <p:nvPr/>
        </p:nvPicPr>
        <p:blipFill>
          <a:blip r:embed="rId2" cstate="print"/>
          <a:stretch>
            <a:fillRect/>
          </a:stretch>
        </p:blipFill>
        <p:spPr>
          <a:xfrm>
            <a:off x="7234294" y="0"/>
            <a:ext cx="4823460" cy="6858000"/>
          </a:xfrm>
          <a:prstGeom prst="rect">
            <a:avLst/>
          </a:prstGeom>
        </p:spPr>
      </p:pic>
      <p:sp>
        <p:nvSpPr>
          <p:cNvPr id="4"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extLst>
      <p:ext uri="{BB962C8B-B14F-4D97-AF65-F5344CB8AC3E}">
        <p14:creationId xmlns:p14="http://schemas.microsoft.com/office/powerpoint/2010/main" xmlns="" val="1188155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169459" y="1770493"/>
            <a:ext cx="7835160" cy="3970318"/>
          </a:xfrm>
          <a:prstGeom prst="rect">
            <a:avLst/>
          </a:prstGeom>
          <a:no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it-IT" sz="2800" dirty="0"/>
              <a:t>Questo estratto da </a:t>
            </a:r>
            <a:r>
              <a:rPr lang="it-IT" sz="2800" u="sng" dirty="0">
                <a:hlinkClick r:id="rId2"/>
              </a:rPr>
              <a:t>https://youtu.be/V5tUM5aLHPA</a:t>
            </a:r>
            <a:r>
              <a:rPr lang="it-IT" sz="2800" dirty="0"/>
              <a:t>, mostra la struttura del </a:t>
            </a:r>
            <a:r>
              <a:rPr lang="it-IT" sz="2800" b="1" dirty="0" err="1"/>
              <a:t>Contrapunctus</a:t>
            </a:r>
            <a:r>
              <a:rPr lang="it-IT" sz="2800" b="1" dirty="0"/>
              <a:t> VII</a:t>
            </a:r>
            <a:r>
              <a:rPr lang="it-IT" sz="2800" dirty="0"/>
              <a:t> dell’Arte della Fuga.</a:t>
            </a:r>
          </a:p>
          <a:p>
            <a:pPr algn="just"/>
            <a:r>
              <a:rPr lang="it-IT" sz="2800" dirty="0"/>
              <a:t>Il </a:t>
            </a:r>
            <a:r>
              <a:rPr lang="it-IT" sz="2800" dirty="0" err="1"/>
              <a:t>Contrapunctus</a:t>
            </a:r>
            <a:r>
              <a:rPr lang="it-IT" sz="2800" dirty="0"/>
              <a:t> VII a 4 voci per </a:t>
            </a:r>
            <a:r>
              <a:rPr lang="it-IT" sz="2800" dirty="0" err="1"/>
              <a:t>Augment</a:t>
            </a:r>
            <a:r>
              <a:rPr lang="it-IT" sz="2800" dirty="0"/>
              <a:t>[</a:t>
            </a:r>
            <a:r>
              <a:rPr lang="it-IT" sz="2800" dirty="0" err="1"/>
              <a:t>ationem</a:t>
            </a:r>
            <a:r>
              <a:rPr lang="it-IT" sz="2800" dirty="0"/>
              <a:t>] et </a:t>
            </a:r>
            <a:r>
              <a:rPr lang="it-IT" sz="2800" dirty="0" err="1"/>
              <a:t>Diminut</a:t>
            </a:r>
            <a:r>
              <a:rPr lang="it-IT" sz="2800" dirty="0"/>
              <a:t>[</a:t>
            </a:r>
            <a:r>
              <a:rPr lang="it-IT" sz="2800" dirty="0" err="1"/>
              <a:t>ionem</a:t>
            </a:r>
            <a:r>
              <a:rPr lang="it-IT" sz="2800" dirty="0"/>
              <a:t>] usa il tema, anche con trasposizione tonale, la sua inversione, una forma “aumentata” (raddoppiando la durata di tutte le note) e “diminuita” (dimezzando la durata di tutte le note) sia del tema che della sua inversione.</a:t>
            </a:r>
          </a:p>
        </p:txBody>
      </p:sp>
      <p:sp>
        <p:nvSpPr>
          <p:cNvPr id="3"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SIMMETRIE MATEMATICHE E MUSICALI</a:t>
            </a:r>
          </a:p>
        </p:txBody>
      </p:sp>
    </p:spTree>
    <p:extLst>
      <p:ext uri="{BB962C8B-B14F-4D97-AF65-F5344CB8AC3E}">
        <p14:creationId xmlns:p14="http://schemas.microsoft.com/office/powerpoint/2010/main" xmlns="" val="1188155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Filmato.wmv">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rotWithShape="1">
          <a:blip r:embed="rId4" cstate="print"/>
          <a:srcRect/>
          <a:stretch/>
        </p:blipFill>
        <p:spPr>
          <a:xfrm>
            <a:off x="1706500" y="136875"/>
            <a:ext cx="8779001" cy="6584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i multimediali online 2" descr="Filmato">
            <a:hlinkClick r:id="" action="ppaction://media"/>
            <a:extLst>
              <a:ext uri="{FF2B5EF4-FFF2-40B4-BE49-F238E27FC236}">
                <a16:creationId xmlns:a16="http://schemas.microsoft.com/office/drawing/2014/main" xmlns="" id="{7410598F-6C73-A14C-BD87-374F5A79932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761202" y="177902"/>
            <a:ext cx="8669595" cy="6502196"/>
          </a:xfrm>
          <a:prstGeom prst="rect">
            <a:avLst/>
          </a:prstGeom>
        </p:spPr>
      </p:pic>
    </p:spTree>
    <p:extLst>
      <p:ext uri="{BB962C8B-B14F-4D97-AF65-F5344CB8AC3E}">
        <p14:creationId xmlns:p14="http://schemas.microsoft.com/office/powerpoint/2010/main" xmlns="" val="28696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3962400" y="882958"/>
            <a:ext cx="4267201" cy="954107"/>
          </a:xfrm>
          <a:prstGeom prst="rect">
            <a:avLst/>
          </a:prstGeom>
          <a:noFill/>
          <a:ln w="19050">
            <a:solidFill>
              <a:schemeClr val="tx1"/>
            </a:solidFill>
          </a:ln>
        </p:spPr>
        <p:txBody>
          <a:bodyPr wrap="square" rtlCol="0">
            <a:spAutoFit/>
          </a:bodyPr>
          <a:lstStyle/>
          <a:p>
            <a:pPr algn="just"/>
            <a:r>
              <a:rPr lang="it-IT" sz="2800" dirty="0"/>
              <a:t>Per finire … l’ultima pagina dell’Arte della Fuga</a:t>
            </a:r>
            <a:endParaRPr lang="it-IT" sz="2800" b="1" u="sng" dirty="0"/>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xmlns="" val="0"/>
              </a:ext>
            </a:extLst>
          </a:blip>
          <a:srcRect l="944" r="5742" b="48623"/>
          <a:stretch/>
        </p:blipFill>
        <p:spPr bwMode="auto">
          <a:xfrm>
            <a:off x="2567563" y="3597126"/>
            <a:ext cx="7056875" cy="2187732"/>
          </a:xfrm>
          <a:prstGeom prst="rect">
            <a:avLst/>
          </a:prstGeom>
          <a:ln>
            <a:noFill/>
          </a:ln>
          <a:extLst>
            <a:ext uri="{53640926-AAD7-44D8-BBD7-CCE9431645EC}">
              <a14:shadowObscured xmlns:a14="http://schemas.microsoft.com/office/drawing/2010/main" xmlns=""/>
            </a:ext>
          </a:extLst>
        </p:spPr>
      </p:pic>
      <p:pic>
        <p:nvPicPr>
          <p:cNvPr id="61443" name="Picture 3"/>
          <p:cNvPicPr>
            <a:picLocks noChangeAspect="1" noChangeArrowheads="1"/>
          </p:cNvPicPr>
          <p:nvPr/>
        </p:nvPicPr>
        <p:blipFill>
          <a:blip r:embed="rId3" cstate="print"/>
          <a:srcRect/>
          <a:stretch>
            <a:fillRect/>
          </a:stretch>
        </p:blipFill>
        <p:spPr bwMode="auto">
          <a:xfrm>
            <a:off x="1728788" y="2216150"/>
            <a:ext cx="8734425" cy="1152525"/>
          </a:xfrm>
          <a:prstGeom prst="rect">
            <a:avLst/>
          </a:prstGeom>
          <a:noFill/>
          <a:ln w="9525">
            <a:noFill/>
            <a:miter lim="800000"/>
            <a:headEnd/>
            <a:tailEnd/>
          </a:ln>
          <a:effectLst/>
        </p:spPr>
      </p:pic>
    </p:spTree>
    <p:extLst>
      <p:ext uri="{BB962C8B-B14F-4D97-AF65-F5344CB8AC3E}">
        <p14:creationId xmlns:p14="http://schemas.microsoft.com/office/powerpoint/2010/main" xmlns="" val="1188155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iphy.gif"/>
          <p:cNvPicPr>
            <a:picLocks noChangeAspect="1"/>
          </p:cNvPicPr>
          <p:nvPr/>
        </p:nvPicPr>
        <p:blipFill>
          <a:blip r:embed="rId2" cstate="print"/>
          <a:stretch>
            <a:fillRect/>
          </a:stretch>
        </p:blipFill>
        <p:spPr>
          <a:xfrm>
            <a:off x="3048000" y="2585450"/>
            <a:ext cx="6096000" cy="3444240"/>
          </a:xfrm>
          <a:prstGeom prst="rect">
            <a:avLst/>
          </a:prstGeom>
        </p:spPr>
      </p:pic>
      <p:sp>
        <p:nvSpPr>
          <p:cNvPr id="3" name="CasellaDiTesto 2"/>
          <p:cNvSpPr txBox="1"/>
          <p:nvPr/>
        </p:nvSpPr>
        <p:spPr>
          <a:xfrm>
            <a:off x="4347882" y="277906"/>
            <a:ext cx="3496236" cy="1862048"/>
          </a:xfrm>
          <a:prstGeom prst="rect">
            <a:avLst/>
          </a:prstGeom>
          <a:noFill/>
        </p:spPr>
        <p:txBody>
          <a:bodyPr wrap="square" rtlCol="0">
            <a:spAutoFit/>
          </a:bodyPr>
          <a:lstStyle/>
          <a:p>
            <a:r>
              <a:rPr lang="it-IT" sz="11500" dirty="0">
                <a:latin typeface="French Script MT" pitchFamily="66" charset="0"/>
              </a:rPr>
              <a:t>Grazie!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p:sp>
        <p:nvSpPr>
          <p:cNvPr id="41" name="CasellaDiTesto 40"/>
          <p:cNvSpPr txBox="1"/>
          <p:nvPr/>
        </p:nvSpPr>
        <p:spPr>
          <a:xfrm>
            <a:off x="912719" y="2734934"/>
            <a:ext cx="10366562" cy="3539430"/>
          </a:xfrm>
          <a:prstGeom prst="rect">
            <a:avLst/>
          </a:prstGeom>
          <a:noFill/>
        </p:spPr>
        <p:txBody>
          <a:bodyPr wrap="square" rtlCol="0">
            <a:spAutoFit/>
          </a:bodyPr>
          <a:lstStyle/>
          <a:p>
            <a:pPr algn="just"/>
            <a:r>
              <a:rPr lang="it-IT" sz="2800" dirty="0"/>
              <a:t>Nella visione dei pitagorici, per plasmare il materiale grezzo di cui è fatto il mondo il Demiurgo ha usato la musica: si doveva creare l'ordine grazie all'armonia.  I rapporti armonici sono un riflesso dell’armonia del cosmo…</a:t>
            </a:r>
          </a:p>
          <a:p>
            <a:pPr algn="just"/>
            <a:r>
              <a:rPr lang="it-IT" sz="2800" dirty="0"/>
              <a:t>Procedendo «per quinte», in senso ascendente o discendente, si ritrovano tutti i suoni che riproducono l’armonia perfetta delle sfere celesti («ciclo delle quinte» o «circolo delle quinte»).</a:t>
            </a:r>
          </a:p>
          <a:p>
            <a:pPr algn="just"/>
            <a:r>
              <a:rPr lang="it-IT" sz="2800" i="1" dirty="0"/>
              <a:t>Il problema è che la scala pitagorica non funziona proprio così…</a:t>
            </a:r>
            <a:r>
              <a:rPr lang="it-IT" sz="2800" dirty="0"/>
              <a:t> </a:t>
            </a:r>
          </a:p>
        </p:txBody>
      </p:sp>
    </p:spTree>
    <p:extLst>
      <p:ext uri="{BB962C8B-B14F-4D97-AF65-F5344CB8AC3E}">
        <p14:creationId xmlns:p14="http://schemas.microsoft.com/office/powerpoint/2010/main" xmlns="" val="2960072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mc:AlternateContent xmlns:mc="http://schemas.openxmlformats.org/markup-compatibility/2006">
        <mc:Choice xmlns:a14="http://schemas.microsoft.com/office/drawing/2010/main" xmlns="" Requires="a14">
          <p:sp>
            <p:nvSpPr>
              <p:cNvPr id="41" name="CasellaDiTesto 40"/>
              <p:cNvSpPr txBox="1"/>
              <p:nvPr/>
            </p:nvSpPr>
            <p:spPr>
              <a:xfrm>
                <a:off x="912719" y="2734934"/>
                <a:ext cx="10366562" cy="4109458"/>
              </a:xfrm>
              <a:prstGeom prst="rect">
                <a:avLst/>
              </a:prstGeom>
              <a:noFill/>
            </p:spPr>
            <p:txBody>
              <a:bodyPr wrap="square" rtlCol="0">
                <a:spAutoFit/>
              </a:bodyPr>
              <a:lstStyle/>
              <a:p>
                <a:pPr algn="just"/>
                <a:r>
                  <a:rPr lang="it-IT" sz="2800" dirty="0"/>
                  <a:t>2 semitoni corrispondono a un rapporto pari a</a:t>
                </a:r>
              </a:p>
              <a:p>
                <a:pPr algn="just"/>
                <a:endParaRPr lang="it-IT" sz="2800" dirty="0"/>
              </a:p>
              <a:p>
                <a:pPr algn="just"/>
                <a14:m>
                  <m:oMathPara xmlns:m="http://schemas.openxmlformats.org/officeDocument/2006/math">
                    <m:oMathParaPr>
                      <m:jc m:val="centerGroup"/>
                    </m:oMathParaPr>
                    <m:oMath xmlns:m="http://schemas.openxmlformats.org/officeDocument/2006/math">
                      <m:sSup>
                        <m:sSupPr>
                          <m:ctrlPr>
                            <a:rPr lang="it-IT" sz="2800" i="1" smtClean="0">
                              <a:latin typeface="Cambria Math" panose="02040503050406030204" pitchFamily="18" charset="0"/>
                            </a:rPr>
                          </m:ctrlPr>
                        </m:sSupPr>
                        <m:e>
                          <m:d>
                            <m:dPr>
                              <m:ctrlPr>
                                <a:rPr lang="it-IT" sz="2800" i="1">
                                  <a:latin typeface="Cambria Math" panose="02040503050406030204" pitchFamily="18" charset="0"/>
                                </a:rPr>
                              </m:ctrlPr>
                            </m:dPr>
                            <m:e>
                              <m:f>
                                <m:fPr>
                                  <m:ctrlPr>
                                    <a:rPr lang="it-IT" sz="2800" i="1">
                                      <a:latin typeface="Cambria Math" panose="02040503050406030204" pitchFamily="18" charset="0"/>
                                    </a:rPr>
                                  </m:ctrlPr>
                                </m:fPr>
                                <m:num>
                                  <m:r>
                                    <a:rPr lang="it-IT" sz="2800" i="1">
                                      <a:latin typeface="Cambria Math" panose="02040503050406030204" pitchFamily="18" charset="0"/>
                                    </a:rPr>
                                    <m:t>256</m:t>
                                  </m:r>
                                </m:num>
                                <m:den>
                                  <m:r>
                                    <a:rPr lang="it-IT" sz="2800" i="1">
                                      <a:latin typeface="Cambria Math" panose="02040503050406030204" pitchFamily="18" charset="0"/>
                                    </a:rPr>
                                    <m:t>243</m:t>
                                  </m:r>
                                </m:den>
                              </m:f>
                            </m:e>
                          </m:d>
                        </m:e>
                        <m:sup>
                          <m:r>
                            <a:rPr lang="it-IT" sz="2800" b="0" i="1" smtClean="0">
                              <a:latin typeface="Cambria Math" panose="02040503050406030204" pitchFamily="18" charset="0"/>
                            </a:rPr>
                            <m:t>2</m:t>
                          </m:r>
                        </m:sup>
                      </m:sSup>
                      <m:r>
                        <a:rPr lang="it-IT" sz="2800" b="0" i="1" smtClean="0">
                          <a:latin typeface="Cambria Math" panose="02040503050406030204" pitchFamily="18" charset="0"/>
                        </a:rPr>
                        <m:t>=1,109858</m:t>
                      </m:r>
                    </m:oMath>
                  </m:oMathPara>
                </a14:m>
                <a:endParaRPr lang="it-IT" sz="2800" b="0" dirty="0"/>
              </a:p>
              <a:p>
                <a:pPr algn="just"/>
                <a:endParaRPr lang="it-IT" sz="2800" dirty="0"/>
              </a:p>
              <a:p>
                <a:pPr algn="just"/>
                <a:r>
                  <a:rPr lang="it-IT" sz="2800" dirty="0"/>
                  <a:t>ma 1 tono è invece pari a</a:t>
                </a:r>
              </a:p>
              <a:p>
                <a:pPr algn="just"/>
                <a:endParaRPr lang="it-IT" sz="2800" dirty="0"/>
              </a:p>
              <a:p>
                <a:pPr algn="just"/>
                <a14:m>
                  <m:oMathPara xmlns:m="http://schemas.openxmlformats.org/officeDocument/2006/math">
                    <m:oMathParaPr>
                      <m:jc m:val="centerGroup"/>
                    </m:oMathParaPr>
                    <m:oMath xmlns:m="http://schemas.openxmlformats.org/officeDocument/2006/math">
                      <m:f>
                        <m:fPr>
                          <m:ctrlPr>
                            <a:rPr lang="it-IT" sz="2800" i="1" smtClean="0">
                              <a:latin typeface="Cambria Math" panose="02040503050406030204" pitchFamily="18" charset="0"/>
                            </a:rPr>
                          </m:ctrlPr>
                        </m:fPr>
                        <m:num>
                          <m:r>
                            <a:rPr lang="it-IT" sz="2800" b="0" i="1" smtClean="0">
                              <a:latin typeface="Cambria Math" panose="02040503050406030204" pitchFamily="18" charset="0"/>
                            </a:rPr>
                            <m:t>9</m:t>
                          </m:r>
                        </m:num>
                        <m:den>
                          <m:r>
                            <a:rPr lang="it-IT" sz="2800" b="0" i="1" smtClean="0">
                              <a:latin typeface="Cambria Math" panose="02040503050406030204" pitchFamily="18" charset="0"/>
                            </a:rPr>
                            <m:t>8</m:t>
                          </m:r>
                        </m:den>
                      </m:f>
                      <m:r>
                        <a:rPr lang="it-IT" sz="2800" b="0" i="1" smtClean="0">
                          <a:latin typeface="Cambria Math" panose="02040503050406030204" pitchFamily="18" charset="0"/>
                        </a:rPr>
                        <m:t>=1,125</m:t>
                      </m:r>
                    </m:oMath>
                  </m:oMathPara>
                </a14:m>
                <a:endParaRPr lang="it-IT" sz="2800" dirty="0"/>
              </a:p>
            </p:txBody>
          </p:sp>
        </mc:Choice>
        <mc:Fallback>
          <p:sp>
            <p:nvSpPr>
              <p:cNvPr id="41" name="CasellaDiTesto 40"/>
              <p:cNvSpPr txBox="1">
                <a:spLocks noRot="1" noChangeAspect="1" noMove="1" noResize="1" noEditPoints="1" noAdjustHandles="1" noChangeArrowheads="1" noChangeShapeType="1" noTextEdit="1"/>
              </p:cNvSpPr>
              <p:nvPr/>
            </p:nvSpPr>
            <p:spPr>
              <a:xfrm>
                <a:off x="912719" y="2734934"/>
                <a:ext cx="10366562" cy="4109458"/>
              </a:xfrm>
              <a:prstGeom prst="rect">
                <a:avLst/>
              </a:prstGeom>
              <a:blipFill rotWithShape="0">
                <a:blip r:embed="rId3" cstate="print"/>
                <a:stretch>
                  <a:fillRect l="-1235" t="-1484"/>
                </a:stretch>
              </a:blipFill>
            </p:spPr>
            <p:txBody>
              <a:bodyPr/>
              <a:lstStyle/>
              <a:p>
                <a:r>
                  <a:rPr lang="it-IT">
                    <a:noFill/>
                  </a:rPr>
                  <a:t> </a:t>
                </a:r>
              </a:p>
            </p:txBody>
          </p:sp>
        </mc:Fallback>
      </mc:AlternateContent>
    </p:spTree>
    <p:extLst>
      <p:ext uri="{BB962C8B-B14F-4D97-AF65-F5344CB8AC3E}">
        <p14:creationId xmlns:p14="http://schemas.microsoft.com/office/powerpoint/2010/main" xmlns="" val="94654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mc:AlternateContent xmlns:mc="http://schemas.openxmlformats.org/markup-compatibility/2006">
        <mc:Choice xmlns:a14="http://schemas.microsoft.com/office/drawing/2010/main" xmlns="" Requires="a14">
          <p:sp>
            <p:nvSpPr>
              <p:cNvPr id="41" name="CasellaDiTesto 40"/>
              <p:cNvSpPr txBox="1"/>
              <p:nvPr/>
            </p:nvSpPr>
            <p:spPr>
              <a:xfrm>
                <a:off x="912719" y="2734934"/>
                <a:ext cx="10366562" cy="3539430"/>
              </a:xfrm>
              <a:prstGeom prst="rect">
                <a:avLst/>
              </a:prstGeom>
              <a:noFill/>
            </p:spPr>
            <p:txBody>
              <a:bodyPr wrap="square" rtlCol="0">
                <a:spAutoFit/>
              </a:bodyPr>
              <a:lstStyle/>
              <a:p>
                <a:pPr algn="just"/>
                <a:r>
                  <a:rPr lang="it-IT" sz="2800" dirty="0"/>
                  <a:t>La differenza in termini musicali (cioè di rapporto tra le frequenze) è pari al «comma pitagorico»</a:t>
                </a:r>
              </a:p>
              <a:p>
                <a:pPr algn="just"/>
                <a:endParaRPr lang="it-IT" sz="2800" dirty="0"/>
              </a:p>
              <a:p>
                <a:pPr algn="ctr"/>
                <a14:m>
                  <m:oMathPara xmlns:m="http://schemas.openxmlformats.org/officeDocument/2006/math">
                    <m:oMathParaPr>
                      <m:jc m:val="centerGroup"/>
                    </m:oMathParaPr>
                    <m:oMath xmlns:m="http://schemas.openxmlformats.org/officeDocument/2006/math">
                      <m:r>
                        <a:rPr lang="it-IT" sz="2800" b="0" i="1" smtClean="0">
                          <a:latin typeface="Cambria Math" panose="02040503050406030204" pitchFamily="18" charset="0"/>
                        </a:rPr>
                        <m:t>1,01364</m:t>
                      </m:r>
                    </m:oMath>
                  </m:oMathPara>
                </a14:m>
                <a:endParaRPr lang="it-IT" sz="2800" b="0" dirty="0"/>
              </a:p>
              <a:p>
                <a:pPr algn="ctr"/>
                <a:endParaRPr lang="it-IT" sz="2800" dirty="0"/>
              </a:p>
              <a:p>
                <a:pPr algn="just"/>
                <a:r>
                  <a:rPr lang="it-IT" sz="2800" b="0" dirty="0"/>
                  <a:t>In altre parole, usando la scala pitagorica, salire o scendere di 2 semitoni NON equivale a salire o scendere di 1 tono: si </a:t>
                </a:r>
                <a:r>
                  <a:rPr lang="it-IT" sz="2800" b="1" i="1" dirty="0">
                    <a:solidFill>
                      <a:srgbClr val="FF0000"/>
                    </a:solidFill>
                  </a:rPr>
                  <a:t>stona</a:t>
                </a:r>
                <a:r>
                  <a:rPr lang="it-IT" sz="2800" b="0" dirty="0"/>
                  <a:t> di una quantità pari al comma pitagorico</a:t>
                </a:r>
              </a:p>
            </p:txBody>
          </p:sp>
        </mc:Choice>
        <mc:Fallback>
          <p:sp>
            <p:nvSpPr>
              <p:cNvPr id="41" name="CasellaDiTesto 40"/>
              <p:cNvSpPr txBox="1">
                <a:spLocks noRot="1" noChangeAspect="1" noMove="1" noResize="1" noEditPoints="1" noAdjustHandles="1" noChangeArrowheads="1" noChangeShapeType="1" noTextEdit="1"/>
              </p:cNvSpPr>
              <p:nvPr/>
            </p:nvSpPr>
            <p:spPr>
              <a:xfrm>
                <a:off x="912719" y="2734934"/>
                <a:ext cx="10366562" cy="3539430"/>
              </a:xfrm>
              <a:prstGeom prst="rect">
                <a:avLst/>
              </a:prstGeom>
              <a:blipFill rotWithShape="0">
                <a:blip r:embed="rId3" cstate="print"/>
                <a:stretch>
                  <a:fillRect l="-1235" t="-1724" r="-1176" b="-4138"/>
                </a:stretch>
              </a:blipFill>
            </p:spPr>
            <p:txBody>
              <a:bodyPr/>
              <a:lstStyle/>
              <a:p>
                <a:r>
                  <a:rPr lang="it-IT">
                    <a:noFill/>
                  </a:rPr>
                  <a:t> </a:t>
                </a:r>
              </a:p>
            </p:txBody>
          </p:sp>
        </mc:Fallback>
      </mc:AlternateContent>
    </p:spTree>
    <p:extLst>
      <p:ext uri="{BB962C8B-B14F-4D97-AF65-F5344CB8AC3E}">
        <p14:creationId xmlns:p14="http://schemas.microsoft.com/office/powerpoint/2010/main" xmlns="" val="143642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838200" y="365126"/>
            <a:ext cx="10515600" cy="863040"/>
          </a:xfrm>
          <a:prstGeom prst="rect">
            <a:avLst/>
          </a:prstGeom>
        </p:spPr>
        <p:txBody>
          <a:bodyPr>
            <a:normAutofit fontScale="97500"/>
          </a:bodyPr>
          <a:lstStyle/>
          <a:p>
            <a:pPr lvl="0" algn="ctr">
              <a:lnSpc>
                <a:spcPct val="90000"/>
              </a:lnSpc>
              <a:spcBef>
                <a:spcPct val="0"/>
              </a:spcBef>
            </a:pPr>
            <a:r>
              <a:rPr lang="it-IT" sz="4400" dirty="0">
                <a:latin typeface="+mj-lt"/>
                <a:ea typeface="+mj-ea"/>
                <a:cs typeface="+mj-cs"/>
              </a:rPr>
              <a:t>PITAGORICI: dal χάος al κόσμος</a:t>
            </a:r>
          </a:p>
        </p:txBody>
      </p:sp>
      <p:pic>
        <p:nvPicPr>
          <p:cNvPr id="2" name="Immagine 1"/>
          <p:cNvPicPr>
            <a:picLocks noChangeAspect="1"/>
          </p:cNvPicPr>
          <p:nvPr/>
        </p:nvPicPr>
        <p:blipFill>
          <a:blip r:embed="rId2" cstate="print"/>
          <a:stretch>
            <a:fillRect/>
          </a:stretch>
        </p:blipFill>
        <p:spPr>
          <a:xfrm>
            <a:off x="528124" y="1019175"/>
            <a:ext cx="4305813" cy="1628775"/>
          </a:xfrm>
          <a:prstGeom prst="rect">
            <a:avLst/>
          </a:prstGeom>
        </p:spPr>
      </p:pic>
      <p:sp>
        <p:nvSpPr>
          <p:cNvPr id="41" name="CasellaDiTesto 40"/>
          <p:cNvSpPr txBox="1"/>
          <p:nvPr/>
        </p:nvSpPr>
        <p:spPr>
          <a:xfrm>
            <a:off x="5210175" y="1515734"/>
            <a:ext cx="6069106" cy="954107"/>
          </a:xfrm>
          <a:prstGeom prst="rect">
            <a:avLst/>
          </a:prstGeom>
          <a:noFill/>
        </p:spPr>
        <p:txBody>
          <a:bodyPr wrap="square" rtlCol="0">
            <a:spAutoFit/>
          </a:bodyPr>
          <a:lstStyle/>
          <a:p>
            <a:pPr algn="just"/>
            <a:r>
              <a:rPr lang="it-IT" sz="2800" dirty="0"/>
              <a:t>Proviamo ad ascendere per quinte a partire dal DO di base (C</a:t>
            </a:r>
            <a:r>
              <a:rPr lang="it-IT" sz="2800" baseline="-25000" dirty="0"/>
              <a:t>1</a:t>
            </a:r>
            <a:r>
              <a:rPr lang="it-IT" sz="2800" dirty="0"/>
              <a:t>)</a:t>
            </a:r>
            <a:endParaRPr lang="it-IT" sz="2800" b="0" dirty="0"/>
          </a:p>
        </p:txBody>
      </p:sp>
      <mc:AlternateContent xmlns:mc="http://schemas.openxmlformats.org/markup-compatibility/2006">
        <mc:Choice xmlns:a14="http://schemas.microsoft.com/office/drawing/2010/main" xmlns="" Requires="a14">
          <p:sp>
            <p:nvSpPr>
              <p:cNvPr id="3" name="CasellaDiTesto 2"/>
              <p:cNvSpPr txBox="1"/>
              <p:nvPr/>
            </p:nvSpPr>
            <p:spPr>
              <a:xfrm>
                <a:off x="1783300" y="2905125"/>
                <a:ext cx="8625401" cy="693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400" b="1" i="1" smtClean="0">
                          <a:solidFill>
                            <a:srgbClr val="FF0000"/>
                          </a:solidFill>
                          <a:latin typeface="Cambria Math" panose="02040503050406030204" pitchFamily="18" charset="0"/>
                        </a:rPr>
                        <m:t>𝟏</m:t>
                      </m:r>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0" smtClean="0">
                          <a:latin typeface="Cambria Math" panose="02040503050406030204" pitchFamily="18" charset="0"/>
                          <a:ea typeface="Cambria Math" panose="02040503050406030204" pitchFamily="18" charset="0"/>
                        </a:rPr>
                        <m:t>= </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𝟑</m:t>
                          </m:r>
                        </m:num>
                        <m:den>
                          <m:r>
                            <a:rPr lang="it-IT" sz="2400" b="1" i="1" smtClean="0">
                              <a:solidFill>
                                <a:srgbClr val="FF0000"/>
                              </a:solidFill>
                              <a:latin typeface="Cambria Math" panose="02040503050406030204" pitchFamily="18" charset="0"/>
                              <a:ea typeface="Cambria Math" panose="02040503050406030204" pitchFamily="18" charset="0"/>
                            </a:rPr>
                            <m:t>𝟐</m:t>
                          </m:r>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1" smtClean="0">
                          <a:latin typeface="Cambria Math" panose="02040503050406030204" pitchFamily="18" charset="0"/>
                          <a:ea typeface="Cambria Math" panose="02040503050406030204" pitchFamily="18" charset="0"/>
                        </a:rPr>
                        <m:t>=</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𝟗</m:t>
                          </m:r>
                        </m:num>
                        <m:den>
                          <m:r>
                            <a:rPr lang="it-IT" sz="2400" b="1" i="1" smtClean="0">
                              <a:solidFill>
                                <a:srgbClr val="FF0000"/>
                              </a:solidFill>
                              <a:latin typeface="Cambria Math" panose="02040503050406030204" pitchFamily="18" charset="0"/>
                              <a:ea typeface="Cambria Math" panose="02040503050406030204" pitchFamily="18" charset="0"/>
                            </a:rPr>
                            <m:t>𝟒</m:t>
                          </m:r>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1" smtClean="0">
                          <a:latin typeface="Cambria Math" panose="02040503050406030204" pitchFamily="18" charset="0"/>
                          <a:ea typeface="Cambria Math" panose="02040503050406030204" pitchFamily="18" charset="0"/>
                        </a:rPr>
                        <m:t>=</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𝟐𝟕</m:t>
                          </m:r>
                        </m:num>
                        <m:den>
                          <m:r>
                            <a:rPr lang="it-IT" sz="2400" b="1" i="1" smtClean="0">
                              <a:solidFill>
                                <a:srgbClr val="FF0000"/>
                              </a:solidFill>
                              <a:latin typeface="Cambria Math" panose="02040503050406030204" pitchFamily="18" charset="0"/>
                              <a:ea typeface="Cambria Math" panose="02040503050406030204" pitchFamily="18" charset="0"/>
                            </a:rPr>
                            <m:t>𝟖</m:t>
                          </m:r>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1" smtClean="0">
                          <a:latin typeface="Cambria Math" panose="02040503050406030204" pitchFamily="18" charset="0"/>
                          <a:ea typeface="Cambria Math" panose="02040503050406030204" pitchFamily="18" charset="0"/>
                        </a:rPr>
                        <m:t>=</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𝟖𝟏</m:t>
                          </m:r>
                        </m:num>
                        <m:den>
                          <m:r>
                            <a:rPr lang="it-IT" sz="2400" b="1" i="1" smtClean="0">
                              <a:solidFill>
                                <a:srgbClr val="FF0000"/>
                              </a:solidFill>
                              <a:latin typeface="Cambria Math" panose="02040503050406030204" pitchFamily="18" charset="0"/>
                              <a:ea typeface="Cambria Math" panose="02040503050406030204" pitchFamily="18" charset="0"/>
                            </a:rPr>
                            <m:t>𝟏𝟔</m:t>
                          </m:r>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1" smtClean="0">
                          <a:latin typeface="Cambria Math" panose="02040503050406030204" pitchFamily="18" charset="0"/>
                          <a:ea typeface="Cambria Math" panose="02040503050406030204" pitchFamily="18" charset="0"/>
                        </a:rPr>
                        <m:t>=</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𝟐𝟒𝟑</m:t>
                          </m:r>
                        </m:num>
                        <m:den>
                          <m:r>
                            <a:rPr lang="it-IT" sz="2400" b="1" i="1" smtClean="0">
                              <a:solidFill>
                                <a:srgbClr val="FF0000"/>
                              </a:solidFill>
                              <a:latin typeface="Cambria Math" panose="02040503050406030204" pitchFamily="18" charset="0"/>
                              <a:ea typeface="Cambria Math" panose="02040503050406030204" pitchFamily="18" charset="0"/>
                            </a:rPr>
                            <m:t>𝟑𝟐</m:t>
                          </m:r>
                        </m:den>
                      </m:f>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3</m:t>
                          </m:r>
                        </m:num>
                        <m:den>
                          <m:r>
                            <a:rPr lang="it-IT" sz="2400" b="0" i="1" smtClean="0">
                              <a:latin typeface="Cambria Math" panose="02040503050406030204" pitchFamily="18" charset="0"/>
                              <a:ea typeface="Cambria Math" panose="02040503050406030204" pitchFamily="18" charset="0"/>
                            </a:rPr>
                            <m:t>2</m:t>
                          </m:r>
                        </m:den>
                      </m:f>
                      <m:r>
                        <a:rPr lang="it-IT" sz="2400" b="0" i="1" smtClean="0">
                          <a:latin typeface="Cambria Math" panose="02040503050406030204" pitchFamily="18" charset="0"/>
                          <a:ea typeface="Cambria Math" panose="02040503050406030204" pitchFamily="18" charset="0"/>
                        </a:rPr>
                        <m:t>=</m:t>
                      </m:r>
                      <m:f>
                        <m:fPr>
                          <m:ctrlPr>
                            <a:rPr lang="it-IT" sz="2400" b="1" i="1" smtClean="0">
                              <a:solidFill>
                                <a:srgbClr val="00B050"/>
                              </a:solidFill>
                              <a:latin typeface="Cambria Math" panose="02040503050406030204" pitchFamily="18" charset="0"/>
                              <a:ea typeface="Cambria Math" panose="02040503050406030204" pitchFamily="18" charset="0"/>
                            </a:rPr>
                          </m:ctrlPr>
                        </m:fPr>
                        <m:num>
                          <m:r>
                            <a:rPr lang="it-IT" sz="2400" b="1" i="1" smtClean="0">
                              <a:solidFill>
                                <a:srgbClr val="00B050"/>
                              </a:solidFill>
                              <a:latin typeface="Cambria Math" panose="02040503050406030204" pitchFamily="18" charset="0"/>
                              <a:ea typeface="Cambria Math" panose="02040503050406030204" pitchFamily="18" charset="0"/>
                            </a:rPr>
                            <m:t>𝟕𝟐𝟗</m:t>
                          </m:r>
                        </m:num>
                        <m:den>
                          <m:r>
                            <a:rPr lang="it-IT" sz="2400" b="1" i="1" smtClean="0">
                              <a:solidFill>
                                <a:srgbClr val="00B050"/>
                              </a:solidFill>
                              <a:latin typeface="Cambria Math" panose="02040503050406030204" pitchFamily="18" charset="0"/>
                              <a:ea typeface="Cambria Math" panose="02040503050406030204" pitchFamily="18" charset="0"/>
                            </a:rPr>
                            <m:t>𝟔𝟒</m:t>
                          </m:r>
                        </m:den>
                      </m:f>
                    </m:oMath>
                  </m:oMathPara>
                </a14:m>
                <a:endParaRPr lang="it-IT" sz="2400" b="1" dirty="0"/>
              </a:p>
            </p:txBody>
          </p:sp>
        </mc:Choice>
        <mc:Fallback>
          <p:sp>
            <p:nvSpPr>
              <p:cNvPr id="3" name="CasellaDiTesto 2"/>
              <p:cNvSpPr txBox="1">
                <a:spLocks noRot="1" noChangeAspect="1" noMove="1" noResize="1" noEditPoints="1" noAdjustHandles="1" noChangeArrowheads="1" noChangeShapeType="1" noTextEdit="1"/>
              </p:cNvSpPr>
              <p:nvPr/>
            </p:nvSpPr>
            <p:spPr>
              <a:xfrm>
                <a:off x="1783300" y="2905125"/>
                <a:ext cx="8625401" cy="693844"/>
              </a:xfrm>
              <a:prstGeom prst="rect">
                <a:avLst/>
              </a:prstGeom>
              <a:blipFill rotWithShape="0">
                <a:blip r:embed="rId3" cstate="print"/>
                <a:stretch>
                  <a:fillRect/>
                </a:stretch>
              </a:blipFill>
            </p:spPr>
            <p:txBody>
              <a:bodyPr/>
              <a:lstStyle/>
              <a:p>
                <a:r>
                  <a:rPr lang="it-IT">
                    <a:noFill/>
                  </a:rPr>
                  <a:t> </a:t>
                </a:r>
              </a:p>
            </p:txBody>
          </p:sp>
        </mc:Fallback>
      </mc:AlternateContent>
      <p:sp>
        <p:nvSpPr>
          <p:cNvPr id="6" name="CasellaDiTesto 5"/>
          <p:cNvSpPr txBox="1"/>
          <p:nvPr/>
        </p:nvSpPr>
        <p:spPr>
          <a:xfrm>
            <a:off x="2362199" y="4133605"/>
            <a:ext cx="8810626" cy="523220"/>
          </a:xfrm>
          <a:prstGeom prst="rect">
            <a:avLst/>
          </a:prstGeom>
          <a:noFill/>
        </p:spPr>
        <p:txBody>
          <a:bodyPr wrap="square" rtlCol="0">
            <a:spAutoFit/>
          </a:bodyPr>
          <a:lstStyle/>
          <a:p>
            <a:pPr algn="just"/>
            <a:r>
              <a:rPr lang="it-IT" sz="2800" dirty="0"/>
              <a:t>C</a:t>
            </a:r>
            <a:r>
              <a:rPr lang="it-IT" sz="2800" baseline="-25000" dirty="0"/>
              <a:t>1</a:t>
            </a:r>
            <a:r>
              <a:rPr lang="it-IT" sz="2800" dirty="0"/>
              <a:t>         G</a:t>
            </a:r>
            <a:r>
              <a:rPr lang="it-IT" sz="2800" baseline="-25000" dirty="0"/>
              <a:t>1</a:t>
            </a:r>
            <a:r>
              <a:rPr lang="it-IT" sz="2800" dirty="0"/>
              <a:t>        D</a:t>
            </a:r>
            <a:r>
              <a:rPr lang="it-IT" sz="2800" baseline="-25000" dirty="0"/>
              <a:t>2             </a:t>
            </a:r>
            <a:r>
              <a:rPr lang="it-IT" sz="2800" dirty="0"/>
              <a:t>A</a:t>
            </a:r>
            <a:r>
              <a:rPr lang="it-IT" sz="2800" baseline="-25000" dirty="0"/>
              <a:t>2               </a:t>
            </a:r>
            <a:r>
              <a:rPr lang="it-IT" sz="2800" dirty="0"/>
              <a:t>E</a:t>
            </a:r>
            <a:r>
              <a:rPr lang="it-IT" sz="2800" baseline="-25000" dirty="0"/>
              <a:t>3                  </a:t>
            </a:r>
            <a:r>
              <a:rPr lang="it-IT" sz="2800" dirty="0"/>
              <a:t>B</a:t>
            </a:r>
            <a:r>
              <a:rPr lang="it-IT" sz="2800" baseline="-25000" dirty="0"/>
              <a:t>3                   </a:t>
            </a:r>
            <a:r>
              <a:rPr lang="it-IT" sz="2800" b="1" dirty="0">
                <a:solidFill>
                  <a:srgbClr val="FF0000"/>
                </a:solidFill>
              </a:rPr>
              <a:t>?</a:t>
            </a:r>
          </a:p>
        </p:txBody>
      </p:sp>
      <mc:AlternateContent xmlns:mc="http://schemas.openxmlformats.org/markup-compatibility/2006">
        <mc:Choice xmlns:a14="http://schemas.microsoft.com/office/drawing/2010/main" xmlns="" Requires="a14">
          <p:sp>
            <p:nvSpPr>
              <p:cNvPr id="7" name="CasellaDiTesto 6"/>
              <p:cNvSpPr txBox="1"/>
              <p:nvPr/>
            </p:nvSpPr>
            <p:spPr>
              <a:xfrm>
                <a:off x="1783300" y="5239309"/>
                <a:ext cx="8625401" cy="5336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400" b="1" i="1" smtClean="0">
                              <a:solidFill>
                                <a:schemeClr val="tx1"/>
                              </a:solidFill>
                              <a:latin typeface="Cambria Math" panose="02040503050406030204" pitchFamily="18" charset="0"/>
                              <a:ea typeface="Cambria Math" panose="02040503050406030204" pitchFamily="18" charset="0"/>
                            </a:rPr>
                          </m:ctrlPr>
                        </m:fPr>
                        <m:num>
                          <m:r>
                            <a:rPr lang="it-IT" sz="2400" b="1" i="1" smtClean="0">
                              <a:solidFill>
                                <a:schemeClr val="tx1"/>
                              </a:solidFill>
                              <a:latin typeface="Cambria Math" panose="02040503050406030204" pitchFamily="18" charset="0"/>
                              <a:ea typeface="Cambria Math" panose="02040503050406030204" pitchFamily="18" charset="0"/>
                            </a:rPr>
                            <m:t>𝟗</m:t>
                          </m:r>
                        </m:num>
                        <m:den>
                          <m:r>
                            <a:rPr lang="it-IT" sz="2400" b="1" i="1" smtClean="0">
                              <a:solidFill>
                                <a:schemeClr val="tx1"/>
                              </a:solidFill>
                              <a:latin typeface="Cambria Math" panose="02040503050406030204" pitchFamily="18" charset="0"/>
                              <a:ea typeface="Cambria Math" panose="02040503050406030204" pitchFamily="18" charset="0"/>
                            </a:rPr>
                            <m:t>𝟖</m:t>
                          </m:r>
                        </m:den>
                      </m:f>
                      <m:r>
                        <a:rPr lang="it-IT" sz="2400" b="0" i="1" smtClean="0">
                          <a:latin typeface="Cambria Math" panose="02040503050406030204" pitchFamily="18" charset="0"/>
                          <a:ea typeface="Cambria Math" panose="02040503050406030204" pitchFamily="18" charset="0"/>
                        </a:rPr>
                        <m:t>∙2</m:t>
                      </m:r>
                      <m:r>
                        <a:rPr lang="it-IT" sz="2400" b="1" i="1" smtClean="0">
                          <a:latin typeface="Cambria Math" panose="02040503050406030204" pitchFamily="18" charset="0"/>
                          <a:ea typeface="Cambria Math" panose="02040503050406030204" pitchFamily="18" charset="0"/>
                        </a:rPr>
                        <m:t>      </m:t>
                      </m:r>
                      <m:f>
                        <m:fPr>
                          <m:ctrlPr>
                            <a:rPr lang="it-IT" sz="2400" b="1" i="1" smtClean="0">
                              <a:solidFill>
                                <a:schemeClr val="tx1"/>
                              </a:solidFill>
                              <a:latin typeface="Cambria Math" panose="02040503050406030204" pitchFamily="18" charset="0"/>
                              <a:ea typeface="Cambria Math" panose="02040503050406030204" pitchFamily="18" charset="0"/>
                            </a:rPr>
                          </m:ctrlPr>
                        </m:fPr>
                        <m:num>
                          <m:r>
                            <a:rPr lang="it-IT" sz="2400" b="1" i="1" smtClean="0">
                              <a:solidFill>
                                <a:schemeClr val="tx1"/>
                              </a:solidFill>
                              <a:latin typeface="Cambria Math" panose="02040503050406030204" pitchFamily="18" charset="0"/>
                              <a:ea typeface="Cambria Math" panose="02040503050406030204" pitchFamily="18" charset="0"/>
                            </a:rPr>
                            <m:t>𝟐𝟕</m:t>
                          </m:r>
                        </m:num>
                        <m:den>
                          <m:r>
                            <a:rPr lang="it-IT" sz="2400" b="1" i="1" smtClean="0">
                              <a:solidFill>
                                <a:schemeClr val="tx1"/>
                              </a:solidFill>
                              <a:latin typeface="Cambria Math" panose="02040503050406030204" pitchFamily="18" charset="0"/>
                              <a:ea typeface="Cambria Math" panose="02040503050406030204" pitchFamily="18" charset="0"/>
                            </a:rPr>
                            <m:t>𝟏𝟔</m:t>
                          </m:r>
                        </m:den>
                      </m:f>
                      <m:r>
                        <a:rPr lang="it-IT" sz="2400" b="0" i="1" smtClean="0">
                          <a:latin typeface="Cambria Math" panose="02040503050406030204" pitchFamily="18" charset="0"/>
                          <a:ea typeface="Cambria Math" panose="02040503050406030204" pitchFamily="18" charset="0"/>
                        </a:rPr>
                        <m:t>∙2</m:t>
                      </m:r>
                      <m:r>
                        <a:rPr lang="it-IT" sz="2400" b="1" i="1" smtClean="0">
                          <a:latin typeface="Cambria Math" panose="02040503050406030204" pitchFamily="18" charset="0"/>
                          <a:ea typeface="Cambria Math" panose="02040503050406030204" pitchFamily="18" charset="0"/>
                        </a:rPr>
                        <m:t>      </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𝟖𝟏</m:t>
                          </m:r>
                        </m:num>
                        <m:den>
                          <m:r>
                            <a:rPr lang="it-IT" sz="2400" b="1" i="1" smtClean="0">
                              <a:solidFill>
                                <a:srgbClr val="FF0000"/>
                              </a:solidFill>
                              <a:latin typeface="Cambria Math" panose="02040503050406030204" pitchFamily="18" charset="0"/>
                              <a:ea typeface="Cambria Math" panose="02040503050406030204" pitchFamily="18" charset="0"/>
                            </a:rPr>
                            <m:t>𝟔𝟒</m:t>
                          </m:r>
                        </m:den>
                      </m:f>
                      <m:r>
                        <a:rPr lang="it-IT" sz="2400" b="0" i="1" smtClean="0">
                          <a:latin typeface="Cambria Math" panose="02040503050406030204" pitchFamily="18" charset="0"/>
                          <a:ea typeface="Cambria Math" panose="02040503050406030204" pitchFamily="18" charset="0"/>
                        </a:rPr>
                        <m:t>∙4</m:t>
                      </m:r>
                      <m:r>
                        <a:rPr lang="it-IT" sz="2400" b="1" i="1" smtClean="0">
                          <a:latin typeface="Cambria Math" panose="02040503050406030204" pitchFamily="18" charset="0"/>
                          <a:ea typeface="Cambria Math" panose="02040503050406030204" pitchFamily="18" charset="0"/>
                        </a:rPr>
                        <m:t>       </m:t>
                      </m:r>
                      <m:f>
                        <m:fPr>
                          <m:ctrlPr>
                            <a:rPr lang="it-IT" sz="2400" b="1" i="1" smtClean="0">
                              <a:solidFill>
                                <a:srgbClr val="FF0000"/>
                              </a:solidFill>
                              <a:latin typeface="Cambria Math" panose="02040503050406030204" pitchFamily="18" charset="0"/>
                              <a:ea typeface="Cambria Math" panose="02040503050406030204" pitchFamily="18" charset="0"/>
                            </a:rPr>
                          </m:ctrlPr>
                        </m:fPr>
                        <m:num>
                          <m:r>
                            <a:rPr lang="it-IT" sz="2400" b="1" i="1" smtClean="0">
                              <a:solidFill>
                                <a:srgbClr val="FF0000"/>
                              </a:solidFill>
                              <a:latin typeface="Cambria Math" panose="02040503050406030204" pitchFamily="18" charset="0"/>
                              <a:ea typeface="Cambria Math" panose="02040503050406030204" pitchFamily="18" charset="0"/>
                            </a:rPr>
                            <m:t>𝟐𝟒𝟑</m:t>
                          </m:r>
                        </m:num>
                        <m:den>
                          <m:r>
                            <a:rPr lang="it-IT" sz="2400" b="1" i="1" smtClean="0">
                              <a:solidFill>
                                <a:srgbClr val="FF0000"/>
                              </a:solidFill>
                              <a:latin typeface="Cambria Math" panose="02040503050406030204" pitchFamily="18" charset="0"/>
                              <a:ea typeface="Cambria Math" panose="02040503050406030204" pitchFamily="18" charset="0"/>
                            </a:rPr>
                            <m:t>𝟏𝟐𝟖</m:t>
                          </m:r>
                        </m:den>
                      </m:f>
                      <m:r>
                        <a:rPr lang="it-IT" sz="2400" b="0" i="1" smtClean="0">
                          <a:latin typeface="Cambria Math" panose="02040503050406030204" pitchFamily="18" charset="0"/>
                          <a:ea typeface="Cambria Math" panose="02040503050406030204" pitchFamily="18" charset="0"/>
                        </a:rPr>
                        <m:t>∙4</m:t>
                      </m:r>
                    </m:oMath>
                  </m:oMathPara>
                </a14:m>
                <a:endParaRPr lang="it-IT" sz="2400" b="1" dirty="0"/>
              </a:p>
            </p:txBody>
          </p:sp>
        </mc:Choice>
        <mc:Fallback>
          <p:sp>
            <p:nvSpPr>
              <p:cNvPr id="7" name="CasellaDiTesto 6"/>
              <p:cNvSpPr txBox="1">
                <a:spLocks noRot="1" noChangeAspect="1" noMove="1" noResize="1" noEditPoints="1" noAdjustHandles="1" noChangeArrowheads="1" noChangeShapeType="1" noTextEdit="1"/>
              </p:cNvSpPr>
              <p:nvPr/>
            </p:nvSpPr>
            <p:spPr>
              <a:xfrm>
                <a:off x="1783300" y="5239309"/>
                <a:ext cx="8625401" cy="533608"/>
              </a:xfrm>
              <a:prstGeom prst="rect">
                <a:avLst/>
              </a:prstGeom>
              <a:blipFill rotWithShape="0">
                <a:blip r:embed="rId4" cstate="print"/>
                <a:stretch>
                  <a:fillRect/>
                </a:stretch>
              </a:blipFill>
            </p:spPr>
            <p:txBody>
              <a:bodyPr/>
              <a:lstStyle/>
              <a:p>
                <a:r>
                  <a:rPr lang="it-IT">
                    <a:noFill/>
                  </a:rPr>
                  <a:t> </a:t>
                </a:r>
              </a:p>
            </p:txBody>
          </p:sp>
        </mc:Fallback>
      </mc:AlternateContent>
      <p:sp>
        <p:nvSpPr>
          <p:cNvPr id="10" name="Freccia in giù 9"/>
          <p:cNvSpPr/>
          <p:nvPr/>
        </p:nvSpPr>
        <p:spPr>
          <a:xfrm>
            <a:off x="2492829"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p:cNvSpPr/>
          <p:nvPr/>
        </p:nvSpPr>
        <p:spPr>
          <a:xfrm>
            <a:off x="3502479"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p:cNvSpPr/>
          <p:nvPr/>
        </p:nvSpPr>
        <p:spPr>
          <a:xfrm>
            <a:off x="4497161"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p:cNvSpPr/>
          <p:nvPr/>
        </p:nvSpPr>
        <p:spPr>
          <a:xfrm>
            <a:off x="5509532"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giù 19"/>
          <p:cNvSpPr/>
          <p:nvPr/>
        </p:nvSpPr>
        <p:spPr>
          <a:xfrm>
            <a:off x="6636883"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p:cNvSpPr/>
          <p:nvPr/>
        </p:nvSpPr>
        <p:spPr>
          <a:xfrm>
            <a:off x="7903708" y="3709307"/>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p:cNvSpPr/>
          <p:nvPr/>
        </p:nvSpPr>
        <p:spPr>
          <a:xfrm flipV="1">
            <a:off x="4497161" y="4712499"/>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in giù 22"/>
          <p:cNvSpPr/>
          <p:nvPr/>
        </p:nvSpPr>
        <p:spPr>
          <a:xfrm flipV="1">
            <a:off x="5508171" y="4712499"/>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in giù 23"/>
          <p:cNvSpPr/>
          <p:nvPr/>
        </p:nvSpPr>
        <p:spPr>
          <a:xfrm flipV="1">
            <a:off x="6636882" y="4712499"/>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in giù 24"/>
          <p:cNvSpPr/>
          <p:nvPr/>
        </p:nvSpPr>
        <p:spPr>
          <a:xfrm flipV="1">
            <a:off x="7903708" y="4712499"/>
            <a:ext cx="261257" cy="43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417886887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1309</TotalTime>
  <Words>3034</Words>
  <Application>Microsoft Office PowerPoint</Application>
  <PresentationFormat>Personalizzato</PresentationFormat>
  <Paragraphs>252</Paragraphs>
  <Slides>56</Slides>
  <Notes>0</Notes>
  <HiddenSlides>1</HiddenSlides>
  <MMClips>4</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56</vt:i4>
      </vt:variant>
    </vt:vector>
  </HeadingPairs>
  <TitlesOfParts>
    <vt:vector size="58" baseType="lpstr">
      <vt:lpstr>Tema di Office</vt:lpstr>
      <vt:lpstr>Equazione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Il manico della chitarra: artigianato e matematica (ma la matematica ne esce male!)</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Massimo</dc:creator>
  <cp:lastModifiedBy>Marcello Pedone</cp:lastModifiedBy>
  <cp:revision>187</cp:revision>
  <dcterms:created xsi:type="dcterms:W3CDTF">2019-10-14T20:43:40Z</dcterms:created>
  <dcterms:modified xsi:type="dcterms:W3CDTF">2019-10-26T20:12:42Z</dcterms:modified>
</cp:coreProperties>
</file>