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5" r:id="rId2"/>
    <p:sldId id="266" r:id="rId3"/>
    <p:sldId id="272" r:id="rId4"/>
    <p:sldId id="273" r:id="rId5"/>
    <p:sldId id="274" r:id="rId6"/>
    <p:sldId id="276" r:id="rId7"/>
    <p:sldId id="275" r:id="rId8"/>
    <p:sldId id="277" r:id="rId9"/>
    <p:sldId id="307" r:id="rId10"/>
    <p:sldId id="292" r:id="rId11"/>
    <p:sldId id="293" r:id="rId12"/>
    <p:sldId id="294" r:id="rId13"/>
    <p:sldId id="295" r:id="rId14"/>
    <p:sldId id="278" r:id="rId15"/>
    <p:sldId id="288" r:id="rId16"/>
    <p:sldId id="289" r:id="rId17"/>
    <p:sldId id="305" r:id="rId18"/>
    <p:sldId id="279" r:id="rId19"/>
    <p:sldId id="303" r:id="rId20"/>
    <p:sldId id="304" r:id="rId21"/>
    <p:sldId id="258" r:id="rId22"/>
    <p:sldId id="267" r:id="rId23"/>
    <p:sldId id="280" r:id="rId24"/>
    <p:sldId id="281" r:id="rId25"/>
    <p:sldId id="282" r:id="rId26"/>
    <p:sldId id="283" r:id="rId27"/>
    <p:sldId id="284" r:id="rId28"/>
    <p:sldId id="268" r:id="rId29"/>
    <p:sldId id="285" r:id="rId30"/>
    <p:sldId id="286" r:id="rId31"/>
    <p:sldId id="309" r:id="rId32"/>
    <p:sldId id="306" r:id="rId33"/>
    <p:sldId id="290" r:id="rId34"/>
    <p:sldId id="301" r:id="rId35"/>
    <p:sldId id="269" r:id="rId36"/>
    <p:sldId id="262" r:id="rId37"/>
    <p:sldId id="291" r:id="rId38"/>
    <p:sldId id="308" r:id="rId39"/>
    <p:sldId id="302" r:id="rId40"/>
    <p:sldId id="310"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lopedone@outlook.it" initials="m" lastIdx="1" clrIdx="0">
    <p:extLst>
      <p:ext uri="{19B8F6BF-5375-455C-9EA6-DF929625EA0E}">
        <p15:presenceInfo xmlns:p15="http://schemas.microsoft.com/office/powerpoint/2012/main" userId="b9ba3915c10917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3200" dirty="0"/>
              <a:t>Voti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Voti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86-4CDC-AE4E-09A574A193D1}"/>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0A86-4CDC-AE4E-09A574A193D1}"/>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A86-4CDC-AE4E-09A574A193D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Azzurra</c:v>
                </c:pt>
                <c:pt idx="1">
                  <c:v>Verde</c:v>
                </c:pt>
                <c:pt idx="2">
                  <c:v>Rossa</c:v>
                </c:pt>
              </c:strCache>
            </c:strRef>
          </c:cat>
          <c:val>
            <c:numRef>
              <c:f>Foglio1!$B$2:$B$4</c:f>
              <c:numCache>
                <c:formatCode>General</c:formatCode>
                <c:ptCount val="3"/>
                <c:pt idx="0">
                  <c:v>395</c:v>
                </c:pt>
                <c:pt idx="1">
                  <c:v>283</c:v>
                </c:pt>
                <c:pt idx="2">
                  <c:v>102</c:v>
                </c:pt>
              </c:numCache>
            </c:numRef>
          </c:val>
          <c:extLst>
            <c:ext xmlns:c16="http://schemas.microsoft.com/office/drawing/2014/chart" uri="{C3380CC4-5D6E-409C-BE32-E72D297353CC}">
              <c16:uniqueId val="{00000006-0A86-4CDC-AE4E-09A574A193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Foglio1!$C$1</c:f>
              <c:strCache>
                <c:ptCount val="1"/>
                <c:pt idx="0">
                  <c:v>Seggi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3E-41C5-B0EA-D6CFF739A61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053E-41C5-B0EA-D6CFF739A61B}"/>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53E-41C5-B0EA-D6CFF739A61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Azzurra</c:v>
                </c:pt>
                <c:pt idx="1">
                  <c:v>Verde</c:v>
                </c:pt>
                <c:pt idx="2">
                  <c:v>Rossa</c:v>
                </c:pt>
              </c:strCache>
            </c:strRef>
          </c:cat>
          <c:val>
            <c:numRef>
              <c:f>Foglio1!$C$2:$C$4</c:f>
              <c:numCache>
                <c:formatCode>General</c:formatCode>
                <c:ptCount val="3"/>
                <c:pt idx="0">
                  <c:v>6</c:v>
                </c:pt>
                <c:pt idx="1">
                  <c:v>5</c:v>
                </c:pt>
                <c:pt idx="2">
                  <c:v>2</c:v>
                </c:pt>
              </c:numCache>
            </c:numRef>
          </c:val>
          <c:extLst>
            <c:ext xmlns:c16="http://schemas.microsoft.com/office/drawing/2014/chart" uri="{C3380CC4-5D6E-409C-BE32-E72D297353CC}">
              <c16:uniqueId val="{00000006-053E-41C5-B0EA-D6CFF739A61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800" dirty="0"/>
              <a:t>Voti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Voti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24-46B7-9ECF-5BE7578BD4A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224-46B7-9ECF-5BE7578BD4AB}"/>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224-46B7-9ECF-5BE7578BD4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Azzurra</c:v>
                </c:pt>
                <c:pt idx="1">
                  <c:v>Verde</c:v>
                </c:pt>
                <c:pt idx="2">
                  <c:v>Rossa</c:v>
                </c:pt>
              </c:strCache>
            </c:strRef>
          </c:cat>
          <c:val>
            <c:numRef>
              <c:f>Foglio1!$B$2:$B$4</c:f>
              <c:numCache>
                <c:formatCode>General</c:formatCode>
                <c:ptCount val="3"/>
                <c:pt idx="0">
                  <c:v>395</c:v>
                </c:pt>
                <c:pt idx="1">
                  <c:v>283</c:v>
                </c:pt>
                <c:pt idx="2">
                  <c:v>102</c:v>
                </c:pt>
              </c:numCache>
            </c:numRef>
          </c:val>
          <c:extLst>
            <c:ext xmlns:c16="http://schemas.microsoft.com/office/drawing/2014/chart" uri="{C3380CC4-5D6E-409C-BE32-E72D297353CC}">
              <c16:uniqueId val="{00000006-9224-46B7-9ECF-5BE7578BD4A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400" dirty="0" err="1"/>
              <a:t>Seggi</a:t>
            </a:r>
            <a:endParaRPr lang="en-US" sz="24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Foglio1!$C$1</c:f>
              <c:strCache>
                <c:ptCount val="1"/>
                <c:pt idx="0">
                  <c:v>Seggi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66-49F7-9058-56FAF4B022FF}"/>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0F66-49F7-9058-56FAF4B022FF}"/>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F66-49F7-9058-56FAF4B022F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Azzurra</c:v>
                </c:pt>
                <c:pt idx="1">
                  <c:v>Verde</c:v>
                </c:pt>
                <c:pt idx="2">
                  <c:v>Rossa</c:v>
                </c:pt>
              </c:strCache>
            </c:strRef>
          </c:cat>
          <c:val>
            <c:numRef>
              <c:f>Foglio1!$C$2:$C$4</c:f>
              <c:numCache>
                <c:formatCode>General</c:formatCode>
                <c:ptCount val="3"/>
                <c:pt idx="0">
                  <c:v>6</c:v>
                </c:pt>
                <c:pt idx="1">
                  <c:v>5</c:v>
                </c:pt>
                <c:pt idx="2">
                  <c:v>2</c:v>
                </c:pt>
              </c:numCache>
            </c:numRef>
          </c:val>
          <c:extLst>
            <c:ext xmlns:c16="http://schemas.microsoft.com/office/drawing/2014/chart" uri="{C3380CC4-5D6E-409C-BE32-E72D297353CC}">
              <c16:uniqueId val="{00000006-0F66-49F7-9058-56FAF4B022F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8D76A-7E2E-4F50-809F-7D4C567F2E62}" type="datetimeFigureOut">
              <a:rPr lang="it-IT" smtClean="0"/>
              <a:t>17/11/2020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6065B-9D6D-4A20-B8FE-AE06221CF746}" type="slidenum">
              <a:rPr lang="it-IT" smtClean="0"/>
              <a:t>‹N›</a:t>
            </a:fld>
            <a:endParaRPr lang="it-IT"/>
          </a:p>
        </p:txBody>
      </p:sp>
    </p:spTree>
    <p:extLst>
      <p:ext uri="{BB962C8B-B14F-4D97-AF65-F5344CB8AC3E}">
        <p14:creationId xmlns:p14="http://schemas.microsoft.com/office/powerpoint/2010/main" val="27239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F2950A0-5C9C-4EAF-BA88-B641CD91AA92}" type="datetime1">
              <a:rPr lang="it-IT" smtClean="0"/>
              <a:t>17/11/2020</a:t>
            </a:fld>
            <a:endParaRPr lang="it-IT"/>
          </a:p>
        </p:txBody>
      </p:sp>
      <p:sp>
        <p:nvSpPr>
          <p:cNvPr id="5" name="Segnaposto piè di pagina 4"/>
          <p:cNvSpPr>
            <a:spLocks noGrp="1"/>
          </p:cNvSpPr>
          <p:nvPr>
            <p:ph type="ftr" sz="quarter" idx="11"/>
          </p:nvPr>
        </p:nvSpPr>
        <p:spPr/>
        <p:txBody>
          <a:bodyPr/>
          <a:lstStyle/>
          <a:p>
            <a:r>
              <a:rPr lang="it-IT"/>
              <a:t>La matematica delle elezioni (Marcello Pedone).  Webinar. 10 novembre 2020 </a:t>
            </a:r>
          </a:p>
        </p:txBody>
      </p:sp>
      <p:sp>
        <p:nvSpPr>
          <p:cNvPr id="6" name="Segnaposto numero diapositiva 5"/>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8285242-53AC-4B70-998A-85ECDA9B19D7}" type="datetime1">
              <a:rPr lang="it-IT" smtClean="0"/>
              <a:t>17/11/2020</a:t>
            </a:fld>
            <a:endParaRPr lang="it-IT"/>
          </a:p>
        </p:txBody>
      </p:sp>
      <p:sp>
        <p:nvSpPr>
          <p:cNvPr id="5" name="Segnaposto piè di pagina 4"/>
          <p:cNvSpPr>
            <a:spLocks noGrp="1"/>
          </p:cNvSpPr>
          <p:nvPr>
            <p:ph type="ftr" sz="quarter" idx="11"/>
          </p:nvPr>
        </p:nvSpPr>
        <p:spPr/>
        <p:txBody>
          <a:bodyPr/>
          <a:lstStyle/>
          <a:p>
            <a:r>
              <a:rPr lang="it-IT"/>
              <a:t>La matematica delle elezioni (Marcello Pedone).  Webinar. 10 novembre 2020 </a:t>
            </a:r>
          </a:p>
        </p:txBody>
      </p:sp>
      <p:sp>
        <p:nvSpPr>
          <p:cNvPr id="6" name="Segnaposto numero diapositiva 5"/>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108109-2C98-421E-AEBB-0E3EADD78082}" type="datetime1">
              <a:rPr lang="it-IT" smtClean="0"/>
              <a:t>17/11/2020</a:t>
            </a:fld>
            <a:endParaRPr lang="it-IT"/>
          </a:p>
        </p:txBody>
      </p:sp>
      <p:sp>
        <p:nvSpPr>
          <p:cNvPr id="5" name="Segnaposto piè di pagina 4"/>
          <p:cNvSpPr>
            <a:spLocks noGrp="1"/>
          </p:cNvSpPr>
          <p:nvPr>
            <p:ph type="ftr" sz="quarter" idx="11"/>
          </p:nvPr>
        </p:nvSpPr>
        <p:spPr/>
        <p:txBody>
          <a:bodyPr/>
          <a:lstStyle/>
          <a:p>
            <a:r>
              <a:rPr lang="it-IT"/>
              <a:t>La matematica delle elezioni (Marcello Pedone).  Webinar. 10 novembre 2020 </a:t>
            </a:r>
          </a:p>
        </p:txBody>
      </p:sp>
      <p:sp>
        <p:nvSpPr>
          <p:cNvPr id="6" name="Segnaposto numero diapositiva 5"/>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8F32051-0EA1-488D-981D-DBC517F8034E}" type="datetime1">
              <a:rPr lang="it-IT" smtClean="0"/>
              <a:t>17/11/2020</a:t>
            </a:fld>
            <a:endParaRPr lang="it-IT"/>
          </a:p>
        </p:txBody>
      </p:sp>
      <p:sp>
        <p:nvSpPr>
          <p:cNvPr id="5" name="Segnaposto piè di pagina 4"/>
          <p:cNvSpPr>
            <a:spLocks noGrp="1"/>
          </p:cNvSpPr>
          <p:nvPr>
            <p:ph type="ftr" sz="quarter" idx="11"/>
          </p:nvPr>
        </p:nvSpPr>
        <p:spPr/>
        <p:txBody>
          <a:bodyPr/>
          <a:lstStyle/>
          <a:p>
            <a:r>
              <a:rPr lang="it-IT"/>
              <a:t>La matematica delle elezioni (Marcello Pedone).  Webinar. 10 novembre 2020 </a:t>
            </a:r>
          </a:p>
        </p:txBody>
      </p:sp>
      <p:sp>
        <p:nvSpPr>
          <p:cNvPr id="6" name="Segnaposto numero diapositiva 5"/>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E99C456-C8D9-4387-AA6B-B248E30C27CC}" type="datetime1">
              <a:rPr lang="it-IT" smtClean="0"/>
              <a:t>17/11/2020</a:t>
            </a:fld>
            <a:endParaRPr lang="it-IT"/>
          </a:p>
        </p:txBody>
      </p:sp>
      <p:sp>
        <p:nvSpPr>
          <p:cNvPr id="5" name="Segnaposto piè di pagina 4"/>
          <p:cNvSpPr>
            <a:spLocks noGrp="1"/>
          </p:cNvSpPr>
          <p:nvPr>
            <p:ph type="ftr" sz="quarter" idx="11"/>
          </p:nvPr>
        </p:nvSpPr>
        <p:spPr/>
        <p:txBody>
          <a:bodyPr/>
          <a:lstStyle/>
          <a:p>
            <a:r>
              <a:rPr lang="it-IT"/>
              <a:t>La matematica delle elezioni (Marcello Pedone).  Webinar. 10 novembre 2020 </a:t>
            </a:r>
          </a:p>
        </p:txBody>
      </p:sp>
      <p:sp>
        <p:nvSpPr>
          <p:cNvPr id="6" name="Segnaposto numero diapositiva 5"/>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6BE4BBE-D7B0-4414-B87D-062A3B4F4BF5}" type="datetime1">
              <a:rPr lang="it-IT" smtClean="0"/>
              <a:t>17/11/2020</a:t>
            </a:fld>
            <a:endParaRPr lang="it-IT"/>
          </a:p>
        </p:txBody>
      </p:sp>
      <p:sp>
        <p:nvSpPr>
          <p:cNvPr id="6" name="Segnaposto piè di pagina 5"/>
          <p:cNvSpPr>
            <a:spLocks noGrp="1"/>
          </p:cNvSpPr>
          <p:nvPr>
            <p:ph type="ftr" sz="quarter" idx="11"/>
          </p:nvPr>
        </p:nvSpPr>
        <p:spPr/>
        <p:txBody>
          <a:bodyPr/>
          <a:lstStyle/>
          <a:p>
            <a:r>
              <a:rPr lang="it-IT"/>
              <a:t>La matematica delle elezioni (Marcello Pedone).  Webinar. 10 novembre 2020 </a:t>
            </a:r>
          </a:p>
        </p:txBody>
      </p:sp>
      <p:sp>
        <p:nvSpPr>
          <p:cNvPr id="7" name="Segnaposto numero diapositiva 6"/>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03344C1-9E3E-45D9-AAE1-7C762BE6872D}" type="datetime1">
              <a:rPr lang="it-IT" smtClean="0"/>
              <a:t>17/11/2020</a:t>
            </a:fld>
            <a:endParaRPr lang="it-IT"/>
          </a:p>
        </p:txBody>
      </p:sp>
      <p:sp>
        <p:nvSpPr>
          <p:cNvPr id="8" name="Segnaposto piè di pagina 7"/>
          <p:cNvSpPr>
            <a:spLocks noGrp="1"/>
          </p:cNvSpPr>
          <p:nvPr>
            <p:ph type="ftr" sz="quarter" idx="11"/>
          </p:nvPr>
        </p:nvSpPr>
        <p:spPr/>
        <p:txBody>
          <a:bodyPr/>
          <a:lstStyle/>
          <a:p>
            <a:r>
              <a:rPr lang="it-IT"/>
              <a:t>La matematica delle elezioni (Marcello Pedone).  Webinar. 10 novembre 2020 </a:t>
            </a:r>
          </a:p>
        </p:txBody>
      </p:sp>
      <p:sp>
        <p:nvSpPr>
          <p:cNvPr id="9" name="Segnaposto numero diapositiva 8"/>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D7D649-29A9-432D-BCDE-DA84CF675905}" type="datetime1">
              <a:rPr lang="it-IT" smtClean="0"/>
              <a:t>17/11/2020</a:t>
            </a:fld>
            <a:endParaRPr lang="it-IT"/>
          </a:p>
        </p:txBody>
      </p:sp>
      <p:sp>
        <p:nvSpPr>
          <p:cNvPr id="4" name="Segnaposto piè di pagina 3"/>
          <p:cNvSpPr>
            <a:spLocks noGrp="1"/>
          </p:cNvSpPr>
          <p:nvPr>
            <p:ph type="ftr" sz="quarter" idx="11"/>
          </p:nvPr>
        </p:nvSpPr>
        <p:spPr/>
        <p:txBody>
          <a:bodyPr/>
          <a:lstStyle/>
          <a:p>
            <a:r>
              <a:rPr lang="it-IT"/>
              <a:t>La matematica delle elezioni (Marcello Pedone).  Webinar. 10 novembre 2020 </a:t>
            </a:r>
          </a:p>
        </p:txBody>
      </p:sp>
      <p:sp>
        <p:nvSpPr>
          <p:cNvPr id="5" name="Segnaposto numero diapositiva 4"/>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0B9EB9-8102-40D7-90E4-BA02A49C770A}" type="datetime1">
              <a:rPr lang="it-IT" smtClean="0"/>
              <a:t>17/11/2020</a:t>
            </a:fld>
            <a:endParaRPr lang="it-IT"/>
          </a:p>
        </p:txBody>
      </p:sp>
      <p:sp>
        <p:nvSpPr>
          <p:cNvPr id="3" name="Segnaposto piè di pagina 2"/>
          <p:cNvSpPr>
            <a:spLocks noGrp="1"/>
          </p:cNvSpPr>
          <p:nvPr>
            <p:ph type="ftr" sz="quarter" idx="11"/>
          </p:nvPr>
        </p:nvSpPr>
        <p:spPr/>
        <p:txBody>
          <a:bodyPr/>
          <a:lstStyle/>
          <a:p>
            <a:r>
              <a:rPr lang="it-IT"/>
              <a:t>La matematica delle elezioni (Marcello Pedone).  Webinar. 10 novembre 2020 </a:t>
            </a:r>
          </a:p>
        </p:txBody>
      </p:sp>
      <p:sp>
        <p:nvSpPr>
          <p:cNvPr id="4" name="Segnaposto numero diapositiva 3"/>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72E07C5-7123-4C6F-B554-EE31D40D1864}" type="datetime1">
              <a:rPr lang="it-IT" smtClean="0"/>
              <a:t>17/11/2020</a:t>
            </a:fld>
            <a:endParaRPr lang="it-IT"/>
          </a:p>
        </p:txBody>
      </p:sp>
      <p:sp>
        <p:nvSpPr>
          <p:cNvPr id="6" name="Segnaposto piè di pagina 5"/>
          <p:cNvSpPr>
            <a:spLocks noGrp="1"/>
          </p:cNvSpPr>
          <p:nvPr>
            <p:ph type="ftr" sz="quarter" idx="11"/>
          </p:nvPr>
        </p:nvSpPr>
        <p:spPr/>
        <p:txBody>
          <a:bodyPr/>
          <a:lstStyle/>
          <a:p>
            <a:r>
              <a:rPr lang="it-IT"/>
              <a:t>La matematica delle elezioni (Marcello Pedone).  Webinar. 10 novembre 2020 </a:t>
            </a:r>
          </a:p>
        </p:txBody>
      </p:sp>
      <p:sp>
        <p:nvSpPr>
          <p:cNvPr id="7" name="Segnaposto numero diapositiva 6"/>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0C06B34-31DC-45F1-94FF-14993351F875}" type="datetime1">
              <a:rPr lang="it-IT" smtClean="0"/>
              <a:t>17/11/2020</a:t>
            </a:fld>
            <a:endParaRPr lang="it-IT"/>
          </a:p>
        </p:txBody>
      </p:sp>
      <p:sp>
        <p:nvSpPr>
          <p:cNvPr id="6" name="Segnaposto piè di pagina 5"/>
          <p:cNvSpPr>
            <a:spLocks noGrp="1"/>
          </p:cNvSpPr>
          <p:nvPr>
            <p:ph type="ftr" sz="quarter" idx="11"/>
          </p:nvPr>
        </p:nvSpPr>
        <p:spPr/>
        <p:txBody>
          <a:bodyPr/>
          <a:lstStyle/>
          <a:p>
            <a:r>
              <a:rPr lang="it-IT"/>
              <a:t>La matematica delle elezioni (Marcello Pedone).  Webinar. 10 novembre 2020 </a:t>
            </a:r>
          </a:p>
        </p:txBody>
      </p:sp>
      <p:sp>
        <p:nvSpPr>
          <p:cNvPr id="7" name="Segnaposto numero diapositiva 6"/>
          <p:cNvSpPr>
            <a:spLocks noGrp="1"/>
          </p:cNvSpPr>
          <p:nvPr>
            <p:ph type="sldNum" sz="quarter" idx="12"/>
          </p:nvPr>
        </p:nvSpPr>
        <p:spPr/>
        <p:txBody>
          <a:bodyPr/>
          <a:lstStyle/>
          <a:p>
            <a:fld id="{E36C8731-1F33-4ED9-8B43-4156A18803B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FD000-6A02-4B5F-87B8-0D84E2CA4418}" type="datetime1">
              <a:rPr lang="it-IT" smtClean="0"/>
              <a:t>17/11/2020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La matematica delle elezioni (Marcello Pedone).  Webinar. 10 novembre 2020 </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C8731-1F33-4ED9-8B43-4156A18803B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Collegio_uninominale" TargetMode="External"/><Relationship Id="rId2" Type="http://schemas.openxmlformats.org/officeDocument/2006/relationships/hyperlink" Target="https://it.wikipedia.org/wiki/Minoranza" TargetMode="External"/><Relationship Id="rId1" Type="http://schemas.openxmlformats.org/officeDocument/2006/relationships/slideLayout" Target="../slideLayouts/slideLayout2.xml"/><Relationship Id="rId4" Type="http://schemas.openxmlformats.org/officeDocument/2006/relationships/hyperlink" Target="https://it.wikipedia.org/wiki/Collegio_plurinomina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Divisione_(matematica)" TargetMode="External"/><Relationship Id="rId2" Type="http://schemas.openxmlformats.org/officeDocument/2006/relationships/hyperlink" Target="https://it.wikipedia.org/wiki/Quozien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Seggio" TargetMode="External"/><Relationship Id="rId2" Type="http://schemas.openxmlformats.org/officeDocument/2006/relationships/hyperlink" Target="https://it.wikipedia.org/wiki/Quozient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t.wikipedia.org/wiki/Risultato"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it.wikipedia.org/wiki/Premess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it.wikipedia.org/w/index.php?title=Metodo_Huntington&amp;action=edit&amp;redlink=1" TargetMode="External"/><Relationship Id="rId3" Type="http://schemas.openxmlformats.org/officeDocument/2006/relationships/hyperlink" Target="https://it.wikipedia.org/w/index.php?title=Metodo_Nohlen&amp;action=edit&amp;redlink=1" TargetMode="External"/><Relationship Id="rId7" Type="http://schemas.openxmlformats.org/officeDocument/2006/relationships/hyperlink" Target="https://it.wikipedia.org/w/index.php?title=Metodo_belga&amp;action=edit&amp;redlink=1" TargetMode="External"/><Relationship Id="rId2" Type="http://schemas.openxmlformats.org/officeDocument/2006/relationships/hyperlink" Target="https://it.wikipedia.org/wiki/Metodo_D%27Hondt" TargetMode="External"/><Relationship Id="rId1" Type="http://schemas.openxmlformats.org/officeDocument/2006/relationships/slideLayout" Target="../slideLayouts/slideLayout7.xml"/><Relationship Id="rId6" Type="http://schemas.openxmlformats.org/officeDocument/2006/relationships/hyperlink" Target="https://it.wikipedia.org/w/index.php?title=Metodo_danese&amp;action=edit&amp;redlink=1" TargetMode="External"/><Relationship Id="rId5" Type="http://schemas.openxmlformats.org/officeDocument/2006/relationships/hyperlink" Target="https://it.wikipedia.org/wiki/Metodo_Sainte-Lagu%C3%AB#Metodo_Sainte-Lagu%C3%AB_modificato" TargetMode="External"/><Relationship Id="rId4" Type="http://schemas.openxmlformats.org/officeDocument/2006/relationships/hyperlink" Target="https://it.wikipedia.org/wiki/Metodo_Sainte-Lagu%C3%AB"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it.wikipedia.org/wiki/Astensionismo" TargetMode="Externa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Elettore" TargetMode="External"/><Relationship Id="rId7" Type="http://schemas.openxmlformats.org/officeDocument/2006/relationships/hyperlink" Target="https://it.wikipedia.org/wiki/Legge_elettorale" TargetMode="External"/><Relationship Id="rId2" Type="http://schemas.openxmlformats.org/officeDocument/2006/relationships/hyperlink" Target="https://it.wikipedia.org/wiki/Democrazia_rappresentativa" TargetMode="External"/><Relationship Id="rId1" Type="http://schemas.openxmlformats.org/officeDocument/2006/relationships/slideLayout" Target="../slideLayouts/slideLayout2.xml"/><Relationship Id="rId6" Type="http://schemas.openxmlformats.org/officeDocument/2006/relationships/hyperlink" Target="https://it.wikipedia.org/wiki/Assemblea_legislativa" TargetMode="External"/><Relationship Id="rId5" Type="http://schemas.openxmlformats.org/officeDocument/2006/relationships/hyperlink" Target="https://it.wikipedia.org/wiki/Parlamento" TargetMode="External"/><Relationship Id="rId4" Type="http://schemas.openxmlformats.org/officeDocument/2006/relationships/hyperlink" Target="https://it.wikipedia.org/wiki/Elezion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it.wikipedia.org/wiki/Collegi_uninominali" TargetMode="External"/><Relationship Id="rId13" Type="http://schemas.openxmlformats.org/officeDocument/2006/relationships/image" Target="../media/image6.jpeg"/><Relationship Id="rId3" Type="http://schemas.openxmlformats.org/officeDocument/2006/relationships/hyperlink" Target="https://it.wikipedia.org/wiki/Camera_dei_deputati_(Italia)" TargetMode="External"/><Relationship Id="rId7" Type="http://schemas.openxmlformats.org/officeDocument/2006/relationships/hyperlink" Target="https://it.wikipedia.org/wiki/Sistema_maggioritario" TargetMode="External"/><Relationship Id="rId12" Type="http://schemas.openxmlformats.org/officeDocument/2006/relationships/hyperlink" Target="https://it.wikipedia.org/wiki/Anagrafe_degli_italiani_residenti_all%27estero" TargetMode="External"/><Relationship Id="rId2" Type="http://schemas.openxmlformats.org/officeDocument/2006/relationships/hyperlink" Target="https://it.wikipedia.org/wiki/Legge_elettorale" TargetMode="External"/><Relationship Id="rId1" Type="http://schemas.openxmlformats.org/officeDocument/2006/relationships/slideLayout" Target="../slideLayouts/slideLayout2.xml"/><Relationship Id="rId6" Type="http://schemas.openxmlformats.org/officeDocument/2006/relationships/hyperlink" Target="https://it.wikipedia.org/wiki/Sistema_elettorale_misto" TargetMode="External"/><Relationship Id="rId11" Type="http://schemas.openxmlformats.org/officeDocument/2006/relationships/hyperlink" Target="https://it.wikipedia.org/wiki/Voto_per_corrispondenza" TargetMode="External"/><Relationship Id="rId5" Type="http://schemas.openxmlformats.org/officeDocument/2006/relationships/hyperlink" Target="https://it.wikipedia.org/wiki/2018" TargetMode="External"/><Relationship Id="rId10" Type="http://schemas.openxmlformats.org/officeDocument/2006/relationships/hyperlink" Target="https://it.wikipedia.org/wiki/Soglia_di_sbarramento#Italia" TargetMode="External"/><Relationship Id="rId4" Type="http://schemas.openxmlformats.org/officeDocument/2006/relationships/hyperlink" Target="https://it.wikipedia.org/wiki/Senato_della_Repubblica" TargetMode="External"/><Relationship Id="rId9" Type="http://schemas.openxmlformats.org/officeDocument/2006/relationships/hyperlink" Target="https://it.wikipedia.org/wiki/Sistema_proporziona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229600" cy="4929411"/>
          </a:xfrm>
        </p:spPr>
        <p:txBody>
          <a:bodyPr>
            <a:normAutofit fontScale="70000" lnSpcReduction="20000"/>
          </a:bodyPr>
          <a:lstStyle/>
          <a:p>
            <a:pPr algn="ctr">
              <a:buNone/>
            </a:pPr>
            <a:endParaRPr lang="it-IT" dirty="0"/>
          </a:p>
          <a:p>
            <a:pPr algn="ctr">
              <a:buNone/>
            </a:pPr>
            <a:r>
              <a:rPr lang="it-IT" sz="2400" dirty="0">
                <a:solidFill>
                  <a:srgbClr val="0070C0"/>
                </a:solidFill>
              </a:rPr>
              <a:t>L'</a:t>
            </a:r>
            <a:r>
              <a:rPr lang="it-IT" sz="2400" b="1" i="1" dirty="0">
                <a:solidFill>
                  <a:srgbClr val="0070C0"/>
                </a:solidFill>
              </a:rPr>
              <a:t>Italicum</a:t>
            </a:r>
            <a:r>
              <a:rPr lang="it-IT" sz="2400" dirty="0">
                <a:solidFill>
                  <a:srgbClr val="0070C0"/>
                </a:solidFill>
              </a:rPr>
              <a:t>, Il </a:t>
            </a:r>
            <a:r>
              <a:rPr lang="it-IT" sz="2400" b="1" i="1" dirty="0">
                <a:solidFill>
                  <a:srgbClr val="0070C0"/>
                </a:solidFill>
              </a:rPr>
              <a:t>Mattarellum</a:t>
            </a:r>
            <a:r>
              <a:rPr lang="it-IT" sz="2400" dirty="0">
                <a:solidFill>
                  <a:srgbClr val="0070C0"/>
                </a:solidFill>
              </a:rPr>
              <a:t>, Il </a:t>
            </a:r>
            <a:r>
              <a:rPr lang="it-IT" sz="2400" b="1" dirty="0">
                <a:solidFill>
                  <a:srgbClr val="0070C0"/>
                </a:solidFill>
              </a:rPr>
              <a:t>Porcellum</a:t>
            </a:r>
            <a:r>
              <a:rPr lang="it-IT" sz="2400" dirty="0">
                <a:solidFill>
                  <a:srgbClr val="0070C0"/>
                </a:solidFill>
              </a:rPr>
              <a:t>  e la  </a:t>
            </a:r>
            <a:r>
              <a:rPr lang="it-IT" sz="2400" b="1" dirty="0">
                <a:solidFill>
                  <a:srgbClr val="0070C0"/>
                </a:solidFill>
              </a:rPr>
              <a:t>matematica</a:t>
            </a:r>
            <a:r>
              <a:rPr lang="it-IT" sz="2400" dirty="0">
                <a:solidFill>
                  <a:srgbClr val="0070C0"/>
                </a:solidFill>
              </a:rPr>
              <a:t> delle elezioni</a:t>
            </a:r>
            <a:r>
              <a:rPr lang="it-IT" sz="2400" dirty="0"/>
              <a:t> </a:t>
            </a:r>
          </a:p>
          <a:p>
            <a:pPr algn="ctr">
              <a:buNone/>
            </a:pPr>
            <a:endParaRPr lang="it-IT" sz="2400" dirty="0"/>
          </a:p>
          <a:p>
            <a:pPr algn="ctr">
              <a:buNone/>
            </a:pPr>
            <a:r>
              <a:rPr lang="it-IT" sz="4000" dirty="0">
                <a:solidFill>
                  <a:srgbClr val="FF0000"/>
                </a:solidFill>
              </a:rPr>
              <a:t>Unità di Apprendimento Pluridisciplinare</a:t>
            </a:r>
          </a:p>
          <a:p>
            <a:pPr algn="ctr">
              <a:buNone/>
            </a:pPr>
            <a:r>
              <a:rPr lang="it-IT" sz="4000" b="1" i="1" dirty="0">
                <a:solidFill>
                  <a:srgbClr val="C00000"/>
                </a:solidFill>
              </a:rPr>
              <a:t>“La matematica delle elezioni”</a:t>
            </a:r>
            <a:endParaRPr lang="it-IT" sz="4000" dirty="0">
              <a:solidFill>
                <a:srgbClr val="FF0000"/>
              </a:solidFill>
            </a:endParaRPr>
          </a:p>
          <a:p>
            <a:pPr algn="ctr">
              <a:buNone/>
            </a:pPr>
            <a:r>
              <a:rPr lang="it-IT" sz="2200" i="1" dirty="0">
                <a:solidFill>
                  <a:srgbClr val="FF0000"/>
                </a:solidFill>
              </a:rPr>
              <a:t>(Matematica, Diritto, Italiano, Storia, Informatica)</a:t>
            </a:r>
          </a:p>
          <a:p>
            <a:pPr algn="ctr">
              <a:buNone/>
            </a:pPr>
            <a:endParaRPr lang="it-IT" sz="2200" i="1" dirty="0">
              <a:solidFill>
                <a:srgbClr val="FF0000"/>
              </a:solidFill>
            </a:endParaRPr>
          </a:p>
          <a:p>
            <a:pPr algn="ctr">
              <a:buNone/>
            </a:pPr>
            <a:r>
              <a:rPr lang="it-IT" sz="1800" b="1" dirty="0">
                <a:solidFill>
                  <a:srgbClr val="000000"/>
                </a:solidFill>
                <a:effectLst/>
                <a:latin typeface="Calibri" panose="020F0502020204030204" pitchFamily="34" charset="0"/>
                <a:ea typeface="Calibri" panose="020F0502020204030204" pitchFamily="34" charset="0"/>
              </a:rPr>
              <a:t>L'INSEGNAMENTO DELL’EDUCAZIONE CIVICA E LA MATEMATICA</a:t>
            </a:r>
            <a:endParaRPr lang="it-IT" sz="1800" dirty="0">
              <a:effectLst/>
              <a:latin typeface="Calibri" panose="020F0502020204030204" pitchFamily="34" charset="0"/>
              <a:ea typeface="Calibri" panose="020F0502020204030204" pitchFamily="34" charset="0"/>
            </a:endParaRPr>
          </a:p>
          <a:p>
            <a:pPr algn="ctr">
              <a:buNone/>
            </a:pPr>
            <a:r>
              <a:rPr lang="it-IT" sz="2900" b="1" dirty="0"/>
              <a:t>“L’Italicum, il mattarellum, il porcellum, il rosatellum e </a:t>
            </a:r>
          </a:p>
          <a:p>
            <a:pPr algn="ctr">
              <a:buNone/>
            </a:pPr>
            <a:r>
              <a:rPr lang="it-IT" sz="2900" b="1" dirty="0"/>
              <a:t>la matematica delle elezioni’’</a:t>
            </a:r>
            <a:endParaRPr lang="it-IT" sz="4000" b="1" i="1" dirty="0">
              <a:solidFill>
                <a:srgbClr val="C00000"/>
              </a:solidFill>
            </a:endParaRPr>
          </a:p>
          <a:p>
            <a:pPr algn="ctr">
              <a:buNone/>
            </a:pPr>
            <a:r>
              <a:rPr lang="it-IT" sz="2100" i="1" dirty="0"/>
              <a:t>Liberamente tratto da</a:t>
            </a:r>
          </a:p>
          <a:p>
            <a:pPr algn="ctr">
              <a:buNone/>
            </a:pPr>
            <a:r>
              <a:rPr lang="it-IT" sz="2200" i="1" dirty="0"/>
              <a:t> «La matematica delle elezioni di paradosso in paradosso: il Consiglio Comunale dei Ragazzi»</a:t>
            </a:r>
          </a:p>
          <a:p>
            <a:pPr algn="ctr">
              <a:buNone/>
            </a:pPr>
            <a:r>
              <a:rPr lang="it-IT" sz="2200" i="1" dirty="0"/>
              <a:t> pubblicato su “Periodico di matematiche”, 2005 (vol. 5, serie VIII) pp. 87-99.</a:t>
            </a:r>
            <a:endParaRPr lang="it-IT" sz="2200" b="1" i="1" dirty="0">
              <a:solidFill>
                <a:srgbClr val="C00000"/>
              </a:solidFill>
            </a:endParaRPr>
          </a:p>
          <a:p>
            <a:pPr algn="ctr">
              <a:buNone/>
            </a:pPr>
            <a:endParaRPr lang="it-IT" sz="4400" dirty="0"/>
          </a:p>
          <a:p>
            <a:pPr algn="ctr">
              <a:buNone/>
            </a:pPr>
            <a:r>
              <a:rPr lang="it-IT" sz="1800" b="1" dirty="0">
                <a:solidFill>
                  <a:srgbClr val="0070C0"/>
                </a:solidFill>
              </a:rPr>
              <a:t>Marcello Pedone</a:t>
            </a:r>
          </a:p>
          <a:p>
            <a:pPr algn="ctr">
              <a:buNone/>
            </a:pPr>
            <a:r>
              <a:rPr lang="it-IT" sz="1800" b="1" dirty="0">
                <a:solidFill>
                  <a:srgbClr val="0070C0"/>
                </a:solidFill>
              </a:rPr>
              <a:t>Consigliere Nazionale Mathesis</a:t>
            </a:r>
          </a:p>
          <a:p>
            <a:pPr algn="ctr">
              <a:buNone/>
            </a:pPr>
            <a:endParaRPr lang="it-IT" sz="1800" b="1" dirty="0">
              <a:solidFill>
                <a:srgbClr val="0070C0"/>
              </a:solidFill>
            </a:endParaRPr>
          </a:p>
          <a:p>
            <a:endParaRPr lang="it-IT" dirty="0"/>
          </a:p>
        </p:txBody>
      </p:sp>
      <p:sp>
        <p:nvSpPr>
          <p:cNvPr id="2" name="Segnaposto piè di pagina 1">
            <a:extLst>
              <a:ext uri="{FF2B5EF4-FFF2-40B4-BE49-F238E27FC236}">
                <a16:creationId xmlns:a16="http://schemas.microsoft.com/office/drawing/2014/main" id="{F618DDA7-3660-4218-96C4-1D4D3654B877}"/>
              </a:ext>
            </a:extLst>
          </p:cNvPr>
          <p:cNvSpPr>
            <a:spLocks noGrp="1"/>
          </p:cNvSpPr>
          <p:nvPr>
            <p:ph type="ftr" sz="quarter" idx="11"/>
          </p:nvPr>
        </p:nvSpPr>
        <p:spPr>
          <a:xfrm>
            <a:off x="683568" y="6050260"/>
            <a:ext cx="7848872" cy="67121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5D1F8485-791A-4A66-AC60-852726AA7C05}"/>
              </a:ext>
            </a:extLst>
          </p:cNvPr>
          <p:cNvSpPr>
            <a:spLocks noGrp="1"/>
          </p:cNvSpPr>
          <p:nvPr>
            <p:ph type="dt" sz="half" idx="10"/>
          </p:nvPr>
        </p:nvSpPr>
        <p:spPr/>
        <p:txBody>
          <a:bodyPr/>
          <a:lstStyle/>
          <a:p>
            <a:fld id="{26A43131-417E-4887-86E2-39B5F3421F9E}" type="datetime1">
              <a:rPr lang="it-IT" smtClean="0"/>
              <a:t>17/11/2020</a:t>
            </a:fld>
            <a:endParaRPr lang="it-IT"/>
          </a:p>
        </p:txBody>
      </p:sp>
      <p:pic>
        <p:nvPicPr>
          <p:cNvPr id="7" name="Immagine 6">
            <a:extLst>
              <a:ext uri="{FF2B5EF4-FFF2-40B4-BE49-F238E27FC236}">
                <a16:creationId xmlns:a16="http://schemas.microsoft.com/office/drawing/2014/main" id="{1480A047-0B78-4087-ADDB-496B1C7F7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4966337"/>
            <a:ext cx="2699792" cy="7708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indefinite"/>
                                        <p:tgtEl>
                                          <p:spTgt spid="3">
                                            <p:txEl>
                                              <p:pRg st="3" end="3"/>
                                            </p:txEl>
                                          </p:spTgt>
                                        </p:tgtEl>
                                        <p:attrNameLst>
                                          <p:attrName>style.fontWeight</p:attrName>
                                        </p:attrNameLst>
                                      </p:cBhvr>
                                      <p:to>
                                        <p:strVal val="bold"/>
                                      </p:to>
                                    </p:set>
                                  </p:childTnLst>
                                </p:cTn>
                              </p:par>
                              <p:par>
                                <p:cTn id="9" presetID="15" presetClass="emph" presetSubtype="0" grpId="0" nodeType="withEffect">
                                  <p:stCondLst>
                                    <p:cond delay="0"/>
                                  </p:stCondLst>
                                  <p:iterate type="lt">
                                    <p:tmAbs val="25"/>
                                  </p:iterate>
                                  <p:childTnLst>
                                    <p:set>
                                      <p:cBhvr override="childStyle">
                                        <p:cTn id="10" dur="indefinite"/>
                                        <p:tgtEl>
                                          <p:spTgt spid="3">
                                            <p:txEl>
                                              <p:pRg st="4" end="4"/>
                                            </p:txEl>
                                          </p:spTgt>
                                        </p:tgtEl>
                                        <p:attrNameLst>
                                          <p:attrName>style.fontWeight</p:attrName>
                                        </p:attrNameLst>
                                      </p:cBhvr>
                                      <p:to>
                                        <p:strVal val="bold"/>
                                      </p:to>
                                    </p:set>
                                  </p:childTnLst>
                                </p:cTn>
                              </p:par>
                              <p:par>
                                <p:cTn id="11" presetID="15" presetClass="emph" presetSubtype="0" grpId="0" nodeType="withEffect">
                                  <p:stCondLst>
                                    <p:cond delay="0"/>
                                  </p:stCondLst>
                                  <p:iterate type="lt">
                                    <p:tmAbs val="25"/>
                                  </p:iterate>
                                  <p:childTnLst>
                                    <p:set>
                                      <p:cBhvr override="childStyle">
                                        <p:cTn id="12" dur="indefinite"/>
                                        <p:tgtEl>
                                          <p:spTgt spid="3">
                                            <p:txEl>
                                              <p:pRg st="5" end="5"/>
                                            </p:txEl>
                                          </p:spTgt>
                                        </p:tgtEl>
                                        <p:attrNameLst>
                                          <p:attrName>style.fontWeight</p:attrName>
                                        </p:attrNameLst>
                                      </p:cBhvr>
                                      <p:to>
                                        <p:strVal val="bold"/>
                                      </p:to>
                                    </p:set>
                                  </p:childTnLst>
                                </p:cTn>
                              </p:par>
                              <p:par>
                                <p:cTn id="13" presetID="18" presetClass="emph" presetSubtype="0" fill="hold" grpId="0" nodeType="withEffect">
                                  <p:stCondLst>
                                    <p:cond delay="0"/>
                                  </p:stCondLst>
                                  <p:iterate type="lt">
                                    <p:tmPct val="4000"/>
                                  </p:iterate>
                                  <p:childTnLst>
                                    <p:set>
                                      <p:cBhvr override="childStyle">
                                        <p:cTn id="14" dur="500" fill="hold"/>
                                        <p:tgtEl>
                                          <p:spTgt spid="3">
                                            <p:txEl>
                                              <p:pRg st="7" end="7"/>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anim calcmode="lin" valueType="num">
                                      <p:cBhvr>
                                        <p:cTn id="2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anim calcmode="lin" valueType="num">
                                      <p:cBhvr>
                                        <p:cTn id="2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1000"/>
                                        <p:tgtEl>
                                          <p:spTgt spid="3">
                                            <p:txEl>
                                              <p:pRg st="12" end="12"/>
                                            </p:txEl>
                                          </p:spTgt>
                                        </p:tgtEl>
                                      </p:cBhvr>
                                    </p:animEffect>
                                    <p:anim calcmode="lin" valueType="num">
                                      <p:cBhvr>
                                        <p:cTn id="3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1000"/>
                                        <p:tgtEl>
                                          <p:spTgt spid="3">
                                            <p:txEl>
                                              <p:pRg st="14" end="14"/>
                                            </p:txEl>
                                          </p:spTgt>
                                        </p:tgtEl>
                                      </p:cBhvr>
                                    </p:animEffect>
                                    <p:anim calcmode="lin" valueType="num">
                                      <p:cBhvr>
                                        <p:cTn id="4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1000"/>
                                        <p:tgtEl>
                                          <p:spTgt spid="3">
                                            <p:txEl>
                                              <p:pRg st="15" end="15"/>
                                            </p:txEl>
                                          </p:spTgt>
                                        </p:tgtEl>
                                      </p:cBhvr>
                                    </p:animEffect>
                                    <p:anim calcmode="lin" valueType="num">
                                      <p:cBhvr>
                                        <p:cTn id="5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15" end="1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F5958-55ED-4F9A-9448-DEF0B2378B73}"/>
              </a:ext>
            </a:extLst>
          </p:cNvPr>
          <p:cNvSpPr>
            <a:spLocks noGrp="1"/>
          </p:cNvSpPr>
          <p:nvPr>
            <p:ph type="title"/>
          </p:nvPr>
        </p:nvSpPr>
        <p:spPr/>
        <p:txBody>
          <a:bodyPr>
            <a:normAutofit fontScale="90000"/>
          </a:bodyPr>
          <a:lstStyle/>
          <a:p>
            <a:r>
              <a:rPr lang="it-IT" b="0" i="0" dirty="0">
                <a:solidFill>
                  <a:srgbClr val="000000"/>
                </a:solidFill>
                <a:effectLst/>
                <a:latin typeface="Linux Libertine"/>
              </a:rPr>
              <a:t>Il sistema maggioritario</a:t>
            </a:r>
            <a:br>
              <a:rPr lang="it-IT" b="0" i="0" dirty="0">
                <a:solidFill>
                  <a:srgbClr val="000000"/>
                </a:solidFill>
                <a:effectLst/>
                <a:latin typeface="Linux Libertine"/>
              </a:rPr>
            </a:br>
            <a:endParaRPr lang="it-IT" dirty="0"/>
          </a:p>
        </p:txBody>
      </p:sp>
      <p:sp>
        <p:nvSpPr>
          <p:cNvPr id="3" name="Segnaposto contenuto 2">
            <a:extLst>
              <a:ext uri="{FF2B5EF4-FFF2-40B4-BE49-F238E27FC236}">
                <a16:creationId xmlns:a16="http://schemas.microsoft.com/office/drawing/2014/main" id="{DD4BD349-A5FC-4E37-9596-6624FF3E0040}"/>
              </a:ext>
            </a:extLst>
          </p:cNvPr>
          <p:cNvSpPr>
            <a:spLocks noGrp="1"/>
          </p:cNvSpPr>
          <p:nvPr>
            <p:ph idx="1"/>
          </p:nvPr>
        </p:nvSpPr>
        <p:spPr>
          <a:xfrm>
            <a:off x="457200" y="1052736"/>
            <a:ext cx="8363272" cy="5184576"/>
          </a:xfrm>
        </p:spPr>
        <p:txBody>
          <a:bodyPr>
            <a:normAutofit/>
          </a:bodyPr>
          <a:lstStyle/>
          <a:p>
            <a:pPr algn="l"/>
            <a:r>
              <a:rPr lang="it-IT" sz="2400" b="1" i="0" dirty="0">
                <a:solidFill>
                  <a:srgbClr val="202122"/>
                </a:solidFill>
                <a:effectLst/>
                <a:highlight>
                  <a:srgbClr val="00FF00"/>
                </a:highlight>
                <a:latin typeface="Arial" panose="020B0604020202020204" pitchFamily="34" charset="0"/>
              </a:rPr>
              <a:t>I sistemi maggioritari </a:t>
            </a:r>
            <a:r>
              <a:rPr lang="it-IT" sz="2400" b="1" i="0" dirty="0">
                <a:solidFill>
                  <a:srgbClr val="202122"/>
                </a:solidFill>
                <a:effectLst/>
                <a:latin typeface="Arial" panose="020B0604020202020204" pitchFamily="34" charset="0"/>
              </a:rPr>
              <a:t>limitano o impediscono la rappresentanza della </a:t>
            </a:r>
            <a:r>
              <a:rPr lang="it-IT" sz="2400" b="1" i="0" u="none" strike="noStrike" dirty="0">
                <a:solidFill>
                  <a:srgbClr val="0B0080"/>
                </a:solidFill>
                <a:effectLst/>
                <a:latin typeface="Arial" panose="020B0604020202020204" pitchFamily="34" charset="0"/>
                <a:hlinkClick r:id="rId2" tooltip="Minoranza"/>
              </a:rPr>
              <a:t>minoranza</a:t>
            </a:r>
            <a:r>
              <a:rPr lang="it-IT" sz="2400" b="1" i="0" dirty="0">
                <a:solidFill>
                  <a:srgbClr val="202122"/>
                </a:solidFill>
                <a:effectLst/>
                <a:latin typeface="Arial" panose="020B0604020202020204" pitchFamily="34" charset="0"/>
              </a:rPr>
              <a:t>. </a:t>
            </a:r>
            <a:r>
              <a:rPr lang="it-IT" sz="2400" b="0" i="0" dirty="0">
                <a:solidFill>
                  <a:srgbClr val="202122"/>
                </a:solidFill>
                <a:effectLst/>
                <a:latin typeface="Arial" panose="020B0604020202020204" pitchFamily="34" charset="0"/>
              </a:rPr>
              <a:t>Nelle forme moderne si basano generalmente sul </a:t>
            </a:r>
            <a:r>
              <a:rPr lang="it-IT" sz="2400" b="0" i="0" u="none" strike="noStrike" dirty="0">
                <a:solidFill>
                  <a:srgbClr val="0B0080"/>
                </a:solidFill>
                <a:effectLst/>
                <a:latin typeface="Arial" panose="020B0604020202020204" pitchFamily="34" charset="0"/>
                <a:hlinkClick r:id="rId3" tooltip="Collegio uninominale"/>
              </a:rPr>
              <a:t>collegio uninominale</a:t>
            </a:r>
            <a:r>
              <a:rPr lang="it-IT" sz="2400" b="0" i="0" dirty="0">
                <a:solidFill>
                  <a:srgbClr val="202122"/>
                </a:solidFill>
                <a:effectLst/>
                <a:latin typeface="Arial" panose="020B0604020202020204" pitchFamily="34" charset="0"/>
              </a:rPr>
              <a:t>, ma in passato e in alcuni casi sporadici odierni possono usare anche il </a:t>
            </a:r>
            <a:r>
              <a:rPr lang="it-IT" sz="2400" b="0" i="0" u="none" strike="noStrike" dirty="0">
                <a:solidFill>
                  <a:srgbClr val="0B0080"/>
                </a:solidFill>
                <a:effectLst/>
                <a:latin typeface="Arial" panose="020B0604020202020204" pitchFamily="34" charset="0"/>
                <a:hlinkClick r:id="rId4" tooltip="Collegio plurinominale"/>
              </a:rPr>
              <a:t>collegio plurinominale</a:t>
            </a:r>
            <a:r>
              <a:rPr lang="it-IT" sz="2400" b="0" i="0" dirty="0">
                <a:solidFill>
                  <a:srgbClr val="202122"/>
                </a:solidFill>
                <a:effectLst/>
                <a:latin typeface="Arial" panose="020B0604020202020204" pitchFamily="34" charset="0"/>
              </a:rPr>
              <a:t>.</a:t>
            </a:r>
          </a:p>
          <a:p>
            <a:pPr marL="0" indent="0" algn="l">
              <a:buNone/>
            </a:pPr>
            <a:endParaRPr lang="it-IT" sz="2400" b="0" i="0" dirty="0">
              <a:solidFill>
                <a:srgbClr val="202122"/>
              </a:solidFill>
              <a:effectLst/>
              <a:latin typeface="Arial" panose="020B0604020202020204" pitchFamily="34" charset="0"/>
            </a:endParaRPr>
          </a:p>
          <a:p>
            <a:r>
              <a:rPr lang="it-IT" sz="2400" i="1" dirty="0">
                <a:highlight>
                  <a:srgbClr val="FFFF00"/>
                </a:highlight>
              </a:rPr>
              <a:t>l maggioritario premia il partito che ottiene più voti e, in teoria, garantisce maggiore stabilità governativa. Il proporzionale, sulla carta, assicura maggiore rappresentanza. In Italia spesso i due metodi sono stati incrociati dando vita a sistemi misti</a:t>
            </a:r>
            <a:endParaRPr lang="it-IT" sz="2400" b="0" i="0" dirty="0">
              <a:solidFill>
                <a:srgbClr val="202122"/>
              </a:solidFill>
              <a:effectLst/>
              <a:highlight>
                <a:srgbClr val="FFFF00"/>
              </a:highlight>
              <a:latin typeface="Arial" panose="020B0604020202020204" pitchFamily="34" charset="0"/>
            </a:endParaRPr>
          </a:p>
          <a:p>
            <a:pPr algn="l"/>
            <a:endParaRPr lang="it-IT" b="0" i="0" dirty="0">
              <a:solidFill>
                <a:srgbClr val="202122"/>
              </a:solidFill>
              <a:effectLst/>
              <a:latin typeface="Arial" panose="020B0604020202020204" pitchFamily="34" charset="0"/>
            </a:endParaRPr>
          </a:p>
          <a:p>
            <a:endParaRPr lang="it-IT" dirty="0"/>
          </a:p>
        </p:txBody>
      </p:sp>
      <p:sp>
        <p:nvSpPr>
          <p:cNvPr id="4" name="Segnaposto piè di pagina 3">
            <a:extLst>
              <a:ext uri="{FF2B5EF4-FFF2-40B4-BE49-F238E27FC236}">
                <a16:creationId xmlns:a16="http://schemas.microsoft.com/office/drawing/2014/main" id="{E1E25508-56A7-4C44-BA27-98C2F1737197}"/>
              </a:ext>
            </a:extLst>
          </p:cNvPr>
          <p:cNvSpPr>
            <a:spLocks noGrp="1"/>
          </p:cNvSpPr>
          <p:nvPr>
            <p:ph type="ftr" sz="quarter" idx="11"/>
          </p:nvPr>
        </p:nvSpPr>
        <p:spPr>
          <a:xfrm>
            <a:off x="1979712" y="6356350"/>
            <a:ext cx="5256584" cy="365125"/>
          </a:xfrm>
        </p:spPr>
        <p:txBody>
          <a:bodyPr/>
          <a:lstStyle/>
          <a:p>
            <a:r>
              <a:rPr lang="it-IT"/>
              <a:t>La matematica delle elezioni (Marcello Pedone).  Webinar. 10 novembre 2020 </a:t>
            </a:r>
            <a:endParaRPr lang="it-IT" dirty="0"/>
          </a:p>
        </p:txBody>
      </p:sp>
      <p:sp>
        <p:nvSpPr>
          <p:cNvPr id="5" name="Segnaposto data 4">
            <a:extLst>
              <a:ext uri="{FF2B5EF4-FFF2-40B4-BE49-F238E27FC236}">
                <a16:creationId xmlns:a16="http://schemas.microsoft.com/office/drawing/2014/main" id="{BEF9C692-E68D-4840-87FB-DF49906F9920}"/>
              </a:ext>
            </a:extLst>
          </p:cNvPr>
          <p:cNvSpPr>
            <a:spLocks noGrp="1"/>
          </p:cNvSpPr>
          <p:nvPr>
            <p:ph type="dt" sz="half" idx="10"/>
          </p:nvPr>
        </p:nvSpPr>
        <p:spPr/>
        <p:txBody>
          <a:bodyPr/>
          <a:lstStyle/>
          <a:p>
            <a:fld id="{467C1EEA-A358-4FD0-9B53-FA915FB9244D}" type="datetime1">
              <a:rPr lang="it-IT" smtClean="0"/>
              <a:t>17/11/2020</a:t>
            </a:fld>
            <a:endParaRPr lang="it-IT"/>
          </a:p>
        </p:txBody>
      </p:sp>
      <p:sp>
        <p:nvSpPr>
          <p:cNvPr id="6" name="CasellaDiTesto 5">
            <a:extLst>
              <a:ext uri="{FF2B5EF4-FFF2-40B4-BE49-F238E27FC236}">
                <a16:creationId xmlns:a16="http://schemas.microsoft.com/office/drawing/2014/main" id="{147EF6B9-BB27-4AAA-8441-777993976AEC}"/>
              </a:ext>
            </a:extLst>
          </p:cNvPr>
          <p:cNvSpPr txBox="1"/>
          <p:nvPr/>
        </p:nvSpPr>
        <p:spPr>
          <a:xfrm>
            <a:off x="683569" y="5054028"/>
            <a:ext cx="8229600" cy="738664"/>
          </a:xfrm>
          <a:prstGeom prst="rect">
            <a:avLst/>
          </a:prstGeom>
          <a:noFill/>
        </p:spPr>
        <p:txBody>
          <a:bodyPr wrap="square" rtlCol="0">
            <a:spAutoFit/>
          </a:bodyPr>
          <a:lstStyle/>
          <a:p>
            <a:r>
              <a:rPr lang="it-IT" sz="1400" i="1" dirty="0"/>
              <a:t>Nel passaggio da un sistema maggioritario ad uno proporzionale si verifica quasi costantemente un aumento dei partiti. Ma questo non è determinato dal sistema proporzionale, è una conseguenza dell’eliminazione dell’ostacolo rappresentato dal sistema maggioritario che impedisce le scissioni e la nascita di nuovi partiti. </a:t>
            </a:r>
          </a:p>
        </p:txBody>
      </p:sp>
    </p:spTree>
    <p:extLst>
      <p:ext uri="{BB962C8B-B14F-4D97-AF65-F5344CB8AC3E}">
        <p14:creationId xmlns:p14="http://schemas.microsoft.com/office/powerpoint/2010/main" val="27912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2A3F1-A295-4553-A379-31852968DAE1}"/>
              </a:ext>
            </a:extLst>
          </p:cNvPr>
          <p:cNvSpPr>
            <a:spLocks noGrp="1"/>
          </p:cNvSpPr>
          <p:nvPr>
            <p:ph type="title"/>
          </p:nvPr>
        </p:nvSpPr>
        <p:spPr/>
        <p:txBody>
          <a:bodyPr>
            <a:normAutofit fontScale="90000"/>
          </a:bodyPr>
          <a:lstStyle/>
          <a:p>
            <a:r>
              <a:rPr lang="it-IT" b="0" i="0" dirty="0">
                <a:solidFill>
                  <a:srgbClr val="000000"/>
                </a:solidFill>
                <a:effectLst/>
                <a:latin typeface="Linux Libertine"/>
              </a:rPr>
              <a:t>Il sistema proporzionale</a:t>
            </a:r>
            <a:br>
              <a:rPr lang="it-IT" b="0" i="0" dirty="0">
                <a:solidFill>
                  <a:srgbClr val="000000"/>
                </a:solidFill>
                <a:effectLst/>
                <a:latin typeface="Linux Libertine"/>
              </a:rPr>
            </a:br>
            <a:endParaRPr lang="it-IT" dirty="0"/>
          </a:p>
        </p:txBody>
      </p:sp>
      <p:sp>
        <p:nvSpPr>
          <p:cNvPr id="3" name="Segnaposto contenuto 2">
            <a:extLst>
              <a:ext uri="{FF2B5EF4-FFF2-40B4-BE49-F238E27FC236}">
                <a16:creationId xmlns:a16="http://schemas.microsoft.com/office/drawing/2014/main" id="{BB0FFC31-921F-4EBD-844E-B4B29D94DED7}"/>
              </a:ext>
            </a:extLst>
          </p:cNvPr>
          <p:cNvSpPr>
            <a:spLocks noGrp="1"/>
          </p:cNvSpPr>
          <p:nvPr>
            <p:ph idx="1"/>
          </p:nvPr>
        </p:nvSpPr>
        <p:spPr>
          <a:xfrm>
            <a:off x="457200" y="1268760"/>
            <a:ext cx="8229600" cy="4857403"/>
          </a:xfrm>
        </p:spPr>
        <p:txBody>
          <a:bodyPr>
            <a:normAutofit/>
          </a:bodyPr>
          <a:lstStyle/>
          <a:p>
            <a:pPr marL="0" indent="0" algn="l">
              <a:buNone/>
            </a:pPr>
            <a:r>
              <a:rPr lang="it-IT" sz="2400" b="0" i="0" dirty="0">
                <a:solidFill>
                  <a:srgbClr val="202122"/>
                </a:solidFill>
                <a:effectLst/>
                <a:latin typeface="Arial" panose="020B0604020202020204" pitchFamily="34" charset="0"/>
              </a:rPr>
              <a:t>I meccanismi proporzionali sono essenzialmente due: </a:t>
            </a:r>
          </a:p>
          <a:p>
            <a:pPr marL="0" indent="0" algn="l">
              <a:buNone/>
            </a:pPr>
            <a:endParaRPr lang="it-IT" sz="2400" b="0" i="0" dirty="0">
              <a:solidFill>
                <a:srgbClr val="202122"/>
              </a:solidFill>
              <a:effectLst/>
              <a:latin typeface="Arial" panose="020B0604020202020204" pitchFamily="34" charset="0"/>
            </a:endParaRPr>
          </a:p>
          <a:p>
            <a:pPr algn="l"/>
            <a:r>
              <a:rPr lang="it-IT" sz="2400" b="0" i="0" dirty="0">
                <a:solidFill>
                  <a:srgbClr val="202122"/>
                </a:solidFill>
                <a:effectLst/>
                <a:latin typeface="Arial" panose="020B0604020202020204" pitchFamily="34" charset="0"/>
              </a:rPr>
              <a:t>quello del </a:t>
            </a:r>
            <a:r>
              <a:rPr lang="it-IT" sz="2400" b="0" i="0" u="none" strike="noStrike" dirty="0">
                <a:solidFill>
                  <a:srgbClr val="0B0080"/>
                </a:solidFill>
                <a:effectLst/>
                <a:latin typeface="Arial" panose="020B0604020202020204" pitchFamily="34" charset="0"/>
                <a:hlinkClick r:id="rId2" tooltip="Quoziente"/>
              </a:rPr>
              <a:t>quoziente</a:t>
            </a:r>
            <a:r>
              <a:rPr lang="it-IT" sz="2400" b="0" i="0" dirty="0">
                <a:solidFill>
                  <a:srgbClr val="202122"/>
                </a:solidFill>
                <a:effectLst/>
                <a:latin typeface="Arial" panose="020B0604020202020204" pitchFamily="34" charset="0"/>
              </a:rPr>
              <a:t> e i più alti resti (</a:t>
            </a:r>
            <a:r>
              <a:rPr lang="it-IT" sz="2400" b="0" i="1" dirty="0">
                <a:solidFill>
                  <a:srgbClr val="202122"/>
                </a:solidFill>
                <a:effectLst/>
                <a:latin typeface="Arial" panose="020B0604020202020204" pitchFamily="34" charset="0"/>
              </a:rPr>
              <a:t>proporzionale puro</a:t>
            </a:r>
            <a:r>
              <a:rPr lang="it-IT" sz="2400" b="0" i="0" dirty="0">
                <a:solidFill>
                  <a:srgbClr val="202122"/>
                </a:solidFill>
                <a:effectLst/>
                <a:latin typeface="Arial" panose="020B0604020202020204" pitchFamily="34" charset="0"/>
              </a:rPr>
              <a:t>)</a:t>
            </a:r>
          </a:p>
          <a:p>
            <a:pPr marL="0" indent="0" algn="l">
              <a:buNone/>
            </a:pPr>
            <a:endParaRPr lang="it-IT" sz="2400" dirty="0">
              <a:solidFill>
                <a:srgbClr val="202122"/>
              </a:solidFill>
              <a:latin typeface="Arial" panose="020B0604020202020204" pitchFamily="34" charset="0"/>
            </a:endParaRPr>
          </a:p>
          <a:p>
            <a:pPr algn="l"/>
            <a:r>
              <a:rPr lang="it-IT" sz="2400" b="0" i="0" dirty="0">
                <a:solidFill>
                  <a:srgbClr val="202122"/>
                </a:solidFill>
                <a:effectLst/>
                <a:latin typeface="Arial" panose="020B0604020202020204" pitchFamily="34" charset="0"/>
              </a:rPr>
              <a:t> quello dei </a:t>
            </a:r>
            <a:r>
              <a:rPr lang="it-IT" sz="2400" b="0" i="0" u="none" strike="noStrike" dirty="0">
                <a:solidFill>
                  <a:srgbClr val="0B0080"/>
                </a:solidFill>
                <a:effectLst/>
                <a:latin typeface="Arial" panose="020B0604020202020204" pitchFamily="34" charset="0"/>
                <a:hlinkClick r:id="rId3" tooltip="Divisione (matematica)"/>
              </a:rPr>
              <a:t>divisori</a:t>
            </a:r>
            <a:r>
              <a:rPr lang="it-IT" sz="2400" dirty="0">
                <a:solidFill>
                  <a:srgbClr val="202122"/>
                </a:solidFill>
                <a:latin typeface="Arial" panose="020B0604020202020204" pitchFamily="34" charset="0"/>
              </a:rPr>
              <a:t> (</a:t>
            </a:r>
            <a:r>
              <a:rPr lang="it-IT" sz="2400" i="1" dirty="0">
                <a:solidFill>
                  <a:srgbClr val="202122"/>
                </a:solidFill>
                <a:latin typeface="Arial" panose="020B0604020202020204" pitchFamily="34" charset="0"/>
              </a:rPr>
              <a:t>proporzionale corretto</a:t>
            </a:r>
            <a:r>
              <a:rPr lang="it-IT" sz="2400" dirty="0">
                <a:solidFill>
                  <a:srgbClr val="202122"/>
                </a:solidFill>
                <a:latin typeface="Arial" panose="020B0604020202020204" pitchFamily="34" charset="0"/>
              </a:rPr>
              <a:t>)</a:t>
            </a:r>
          </a:p>
          <a:p>
            <a:pPr marL="0" indent="0" algn="l">
              <a:buNone/>
            </a:pPr>
            <a:endParaRPr lang="it-IT" sz="2400" b="0" i="0" dirty="0">
              <a:solidFill>
                <a:srgbClr val="202122"/>
              </a:solidFill>
              <a:effectLst/>
              <a:highlight>
                <a:srgbClr val="FFFF00"/>
              </a:highlight>
              <a:latin typeface="Arial" panose="020B0604020202020204" pitchFamily="34" charset="0"/>
            </a:endParaRPr>
          </a:p>
          <a:p>
            <a:pPr marL="0" indent="0">
              <a:buNone/>
            </a:pPr>
            <a:endParaRPr lang="it-IT" dirty="0"/>
          </a:p>
        </p:txBody>
      </p:sp>
      <p:sp>
        <p:nvSpPr>
          <p:cNvPr id="4" name="Segnaposto piè di pagina 3">
            <a:extLst>
              <a:ext uri="{FF2B5EF4-FFF2-40B4-BE49-F238E27FC236}">
                <a16:creationId xmlns:a16="http://schemas.microsoft.com/office/drawing/2014/main" id="{10D82F6A-791B-48FC-9513-E6CF469C6028}"/>
              </a:ext>
            </a:extLst>
          </p:cNvPr>
          <p:cNvSpPr>
            <a:spLocks noGrp="1"/>
          </p:cNvSpPr>
          <p:nvPr>
            <p:ph type="ftr" sz="quarter" idx="11"/>
          </p:nvPr>
        </p:nvSpPr>
        <p:spPr>
          <a:xfrm>
            <a:off x="1835696" y="6356350"/>
            <a:ext cx="5328592"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320448EC-92F9-41B4-8F14-6AD80A477B62}"/>
              </a:ext>
            </a:extLst>
          </p:cNvPr>
          <p:cNvSpPr>
            <a:spLocks noGrp="1"/>
          </p:cNvSpPr>
          <p:nvPr>
            <p:ph type="dt" sz="half" idx="10"/>
          </p:nvPr>
        </p:nvSpPr>
        <p:spPr/>
        <p:txBody>
          <a:bodyPr/>
          <a:lstStyle/>
          <a:p>
            <a:fld id="{B8C143DD-833D-4AD8-8EAB-320649011C4F}" type="datetime1">
              <a:rPr lang="it-IT" smtClean="0"/>
              <a:t>17/11/2020</a:t>
            </a:fld>
            <a:endParaRPr lang="it-IT"/>
          </a:p>
        </p:txBody>
      </p:sp>
    </p:spTree>
    <p:extLst>
      <p:ext uri="{BB962C8B-B14F-4D97-AF65-F5344CB8AC3E}">
        <p14:creationId xmlns:p14="http://schemas.microsoft.com/office/powerpoint/2010/main" val="37807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81E10A-845B-462A-80F3-8469C86C0952}"/>
              </a:ext>
            </a:extLst>
          </p:cNvPr>
          <p:cNvSpPr>
            <a:spLocks noGrp="1"/>
          </p:cNvSpPr>
          <p:nvPr>
            <p:ph type="title"/>
          </p:nvPr>
        </p:nvSpPr>
        <p:spPr/>
        <p:txBody>
          <a:bodyPr>
            <a:normAutofit fontScale="90000"/>
          </a:bodyPr>
          <a:lstStyle/>
          <a:p>
            <a:r>
              <a:rPr lang="it-IT" b="1" i="0" dirty="0">
                <a:solidFill>
                  <a:srgbClr val="000000"/>
                </a:solidFill>
                <a:effectLst/>
                <a:latin typeface="Arial" panose="020B0604020202020204" pitchFamily="34" charset="0"/>
              </a:rPr>
              <a:t>Metodo del quoziente</a:t>
            </a:r>
            <a:br>
              <a:rPr lang="it-IT" b="1" i="0" dirty="0">
                <a:solidFill>
                  <a:srgbClr val="000000"/>
                </a:solidFill>
                <a:effectLst/>
                <a:latin typeface="Arial" panose="020B0604020202020204" pitchFamily="34" charset="0"/>
              </a:rPr>
            </a:br>
            <a:endParaRPr lang="it-IT" dirty="0"/>
          </a:p>
        </p:txBody>
      </p:sp>
      <p:sp>
        <p:nvSpPr>
          <p:cNvPr id="3" name="Segnaposto contenuto 2">
            <a:extLst>
              <a:ext uri="{FF2B5EF4-FFF2-40B4-BE49-F238E27FC236}">
                <a16:creationId xmlns:a16="http://schemas.microsoft.com/office/drawing/2014/main" id="{548E6A63-C10E-4601-A583-CFD6DFCCBE64}"/>
              </a:ext>
            </a:extLst>
          </p:cNvPr>
          <p:cNvSpPr>
            <a:spLocks noGrp="1"/>
          </p:cNvSpPr>
          <p:nvPr>
            <p:ph idx="1"/>
          </p:nvPr>
        </p:nvSpPr>
        <p:spPr/>
        <p:txBody>
          <a:bodyPr>
            <a:normAutofit/>
          </a:bodyPr>
          <a:lstStyle/>
          <a:p>
            <a:pPr algn="l"/>
            <a:r>
              <a:rPr lang="it-IT" sz="2400" b="0" i="0" dirty="0">
                <a:solidFill>
                  <a:srgbClr val="202122"/>
                </a:solidFill>
                <a:effectLst/>
                <a:latin typeface="Arial" panose="020B0604020202020204" pitchFamily="34" charset="0"/>
              </a:rPr>
              <a:t>Nella prima famiglia di metodi proporzionali, si stabilisce un </a:t>
            </a:r>
            <a:r>
              <a:rPr lang="it-IT" sz="2400" b="0" i="0" u="none" strike="noStrike" dirty="0">
                <a:solidFill>
                  <a:srgbClr val="0B0080"/>
                </a:solidFill>
                <a:effectLst/>
                <a:latin typeface="Arial" panose="020B0604020202020204" pitchFamily="34" charset="0"/>
                <a:hlinkClick r:id="rId2" tooltip="Quoziente"/>
              </a:rPr>
              <a:t>quoziente</a:t>
            </a:r>
            <a:r>
              <a:rPr lang="it-IT" sz="2400" b="0" i="0" dirty="0">
                <a:solidFill>
                  <a:srgbClr val="202122"/>
                </a:solidFill>
                <a:effectLst/>
                <a:latin typeface="Arial" panose="020B0604020202020204" pitchFamily="34" charset="0"/>
              </a:rPr>
              <a:t> elettorale che sarà il </a:t>
            </a:r>
            <a:r>
              <a:rPr lang="it-IT" sz="2400" b="0" i="0" dirty="0">
                <a:solidFill>
                  <a:srgbClr val="202122"/>
                </a:solidFill>
                <a:effectLst/>
                <a:highlight>
                  <a:srgbClr val="FFFF00"/>
                </a:highlight>
                <a:latin typeface="Arial" panose="020B0604020202020204" pitchFamily="34" charset="0"/>
              </a:rPr>
              <a:t>costo </a:t>
            </a:r>
            <a:r>
              <a:rPr lang="it-IT" sz="2400" b="0" i="0" dirty="0">
                <a:solidFill>
                  <a:srgbClr val="202122"/>
                </a:solidFill>
                <a:effectLst/>
                <a:latin typeface="Arial" panose="020B0604020202020204" pitchFamily="34" charset="0"/>
              </a:rPr>
              <a:t>di un </a:t>
            </a:r>
            <a:r>
              <a:rPr lang="it-IT" sz="2400" b="0" i="0" u="none" strike="noStrike" dirty="0">
                <a:solidFill>
                  <a:srgbClr val="0B0080"/>
                </a:solidFill>
                <a:effectLst/>
                <a:latin typeface="Arial" panose="020B0604020202020204" pitchFamily="34" charset="0"/>
                <a:hlinkClick r:id="rId3" tooltip="Seggio"/>
              </a:rPr>
              <a:t>seggio</a:t>
            </a:r>
            <a:r>
              <a:rPr lang="it-IT" sz="2400" b="0" i="0" dirty="0">
                <a:solidFill>
                  <a:srgbClr val="202122"/>
                </a:solidFill>
                <a:effectLst/>
                <a:latin typeface="Arial" panose="020B0604020202020204" pitchFamily="34" charset="0"/>
              </a:rPr>
              <a:t> in termini di voti, e si vede quante volte tale quoziente entra nel totale dei voti che una lista ha preso in una circoscrizione.</a:t>
            </a:r>
          </a:p>
          <a:p>
            <a:pPr algn="l"/>
            <a:r>
              <a:rPr lang="it-IT" sz="2400" b="0" i="0" dirty="0">
                <a:solidFill>
                  <a:srgbClr val="202122"/>
                </a:solidFill>
                <a:effectLst/>
                <a:latin typeface="Arial" panose="020B0604020202020204" pitchFamily="34" charset="0"/>
              </a:rPr>
              <a:t> La parte decimale del quoziente servirà per assegnare i seggi che non si è riusciti ad assegnare con le parti intere del quoziente. Tali seggi andranno alle liste che avranno i resti più alti in ordine decrescente.</a:t>
            </a:r>
          </a:p>
          <a:p>
            <a:pPr algn="l"/>
            <a:endParaRPr lang="it-IT" sz="2400" b="0" i="0" dirty="0">
              <a:solidFill>
                <a:srgbClr val="202122"/>
              </a:solidFill>
              <a:effectLst/>
              <a:latin typeface="Arial" panose="020B0604020202020204" pitchFamily="34" charset="0"/>
            </a:endParaRPr>
          </a:p>
          <a:p>
            <a:pPr marL="0" indent="0" algn="l">
              <a:buNone/>
            </a:pPr>
            <a:endParaRPr lang="it-IT" sz="2400" b="0" i="0" dirty="0">
              <a:solidFill>
                <a:srgbClr val="202122"/>
              </a:solidFill>
              <a:effectLst/>
              <a:latin typeface="Arial" panose="020B0604020202020204" pitchFamily="34" charset="0"/>
            </a:endParaRPr>
          </a:p>
        </p:txBody>
      </p:sp>
      <p:sp>
        <p:nvSpPr>
          <p:cNvPr id="4" name="Segnaposto piè di pagina 3">
            <a:extLst>
              <a:ext uri="{FF2B5EF4-FFF2-40B4-BE49-F238E27FC236}">
                <a16:creationId xmlns:a16="http://schemas.microsoft.com/office/drawing/2014/main" id="{1B8F27A8-CDB9-4B9D-A68F-0E8023A0F7A2}"/>
              </a:ext>
            </a:extLst>
          </p:cNvPr>
          <p:cNvSpPr>
            <a:spLocks noGrp="1"/>
          </p:cNvSpPr>
          <p:nvPr>
            <p:ph type="ftr" sz="quarter" idx="11"/>
          </p:nvPr>
        </p:nvSpPr>
        <p:spPr>
          <a:xfrm>
            <a:off x="1619672" y="6356350"/>
            <a:ext cx="6048672" cy="365125"/>
          </a:xfrm>
        </p:spPr>
        <p:txBody>
          <a:bodyPr/>
          <a:lstStyle/>
          <a:p>
            <a:r>
              <a:rPr lang="it-IT" dirty="0"/>
              <a:t>La matematica delle elezioni (Marcello Pedone).  Webinar. 10 novembre 2020 </a:t>
            </a:r>
          </a:p>
        </p:txBody>
      </p:sp>
      <p:pic>
        <p:nvPicPr>
          <p:cNvPr id="6" name="Immagine 5">
            <a:extLst>
              <a:ext uri="{FF2B5EF4-FFF2-40B4-BE49-F238E27FC236}">
                <a16:creationId xmlns:a16="http://schemas.microsoft.com/office/drawing/2014/main" id="{CF447A17-E380-4708-9F60-E251CAD06772}"/>
              </a:ext>
            </a:extLst>
          </p:cNvPr>
          <p:cNvPicPr>
            <a:picLocks noChangeAspect="1"/>
          </p:cNvPicPr>
          <p:nvPr/>
        </p:nvPicPr>
        <p:blipFill>
          <a:blip r:embed="rId4"/>
          <a:stretch>
            <a:fillRect/>
          </a:stretch>
        </p:blipFill>
        <p:spPr>
          <a:xfrm>
            <a:off x="2987824" y="5085184"/>
            <a:ext cx="2959026" cy="871449"/>
          </a:xfrm>
          <a:prstGeom prst="rect">
            <a:avLst/>
          </a:prstGeom>
        </p:spPr>
      </p:pic>
      <p:sp>
        <p:nvSpPr>
          <p:cNvPr id="5" name="Segnaposto data 4">
            <a:extLst>
              <a:ext uri="{FF2B5EF4-FFF2-40B4-BE49-F238E27FC236}">
                <a16:creationId xmlns:a16="http://schemas.microsoft.com/office/drawing/2014/main" id="{BC83B398-87D3-4055-8D89-6AFBD5206CD1}"/>
              </a:ext>
            </a:extLst>
          </p:cNvPr>
          <p:cNvSpPr>
            <a:spLocks noGrp="1"/>
          </p:cNvSpPr>
          <p:nvPr>
            <p:ph type="dt" sz="half" idx="10"/>
          </p:nvPr>
        </p:nvSpPr>
        <p:spPr/>
        <p:txBody>
          <a:bodyPr/>
          <a:lstStyle/>
          <a:p>
            <a:fld id="{6593D1D2-7AFC-4CCA-A278-41BFF449DB8E}" type="datetime1">
              <a:rPr lang="it-IT" smtClean="0"/>
              <a:t>17/11/2020</a:t>
            </a:fld>
            <a:endParaRPr lang="it-IT"/>
          </a:p>
        </p:txBody>
      </p:sp>
    </p:spTree>
    <p:extLst>
      <p:ext uri="{BB962C8B-B14F-4D97-AF65-F5344CB8AC3E}">
        <p14:creationId xmlns:p14="http://schemas.microsoft.com/office/powerpoint/2010/main" val="392963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4263D22-4715-4757-8C4D-8642B721830E}"/>
              </a:ext>
            </a:extLst>
          </p:cNvPr>
          <p:cNvSpPr>
            <a:spLocks noGrp="1"/>
          </p:cNvSpPr>
          <p:nvPr>
            <p:ph type="ftr" sz="quarter" idx="11"/>
          </p:nvPr>
        </p:nvSpPr>
        <p:spPr/>
        <p:txBody>
          <a:bodyPr/>
          <a:lstStyle/>
          <a:p>
            <a:r>
              <a:rPr lang="it-IT"/>
              <a:t>La matematica delle elezioni (Marcello Pedone).  Webinar. 10 novembre 2020 </a:t>
            </a:r>
          </a:p>
        </p:txBody>
      </p:sp>
      <p:pic>
        <p:nvPicPr>
          <p:cNvPr id="7" name="Immagine 6">
            <a:extLst>
              <a:ext uri="{FF2B5EF4-FFF2-40B4-BE49-F238E27FC236}">
                <a16:creationId xmlns:a16="http://schemas.microsoft.com/office/drawing/2014/main" id="{EC610AED-DFA3-4F66-B866-44FD6D3C8295}"/>
              </a:ext>
            </a:extLst>
          </p:cNvPr>
          <p:cNvPicPr>
            <a:picLocks noChangeAspect="1"/>
          </p:cNvPicPr>
          <p:nvPr/>
        </p:nvPicPr>
        <p:blipFill>
          <a:blip r:embed="rId2"/>
          <a:stretch>
            <a:fillRect/>
          </a:stretch>
        </p:blipFill>
        <p:spPr>
          <a:xfrm>
            <a:off x="3419872" y="3142708"/>
            <a:ext cx="1981006" cy="583417"/>
          </a:xfrm>
          <a:prstGeom prst="rect">
            <a:avLst/>
          </a:prstGeom>
        </p:spPr>
      </p:pic>
      <p:sp>
        <p:nvSpPr>
          <p:cNvPr id="2" name="Segnaposto data 1">
            <a:extLst>
              <a:ext uri="{FF2B5EF4-FFF2-40B4-BE49-F238E27FC236}">
                <a16:creationId xmlns:a16="http://schemas.microsoft.com/office/drawing/2014/main" id="{EE9415B5-3A21-4684-9361-DE030A77E4F2}"/>
              </a:ext>
            </a:extLst>
          </p:cNvPr>
          <p:cNvSpPr>
            <a:spLocks noGrp="1"/>
          </p:cNvSpPr>
          <p:nvPr>
            <p:ph type="dt" sz="half" idx="10"/>
          </p:nvPr>
        </p:nvSpPr>
        <p:spPr/>
        <p:txBody>
          <a:bodyPr/>
          <a:lstStyle/>
          <a:p>
            <a:fld id="{78D954EC-C55C-46A1-8289-A0EA6AC77354}" type="datetime1">
              <a:rPr lang="it-IT" smtClean="0"/>
              <a:t>17/11/2020</a:t>
            </a:fld>
            <a:endParaRPr lang="it-IT"/>
          </a:p>
        </p:txBody>
      </p:sp>
      <p:pic>
        <p:nvPicPr>
          <p:cNvPr id="6" name="Immagine 5">
            <a:extLst>
              <a:ext uri="{FF2B5EF4-FFF2-40B4-BE49-F238E27FC236}">
                <a16:creationId xmlns:a16="http://schemas.microsoft.com/office/drawing/2014/main" id="{4AFA9E14-41B7-4268-AEB2-9976C67FBBD3}"/>
              </a:ext>
            </a:extLst>
          </p:cNvPr>
          <p:cNvPicPr>
            <a:picLocks noChangeAspect="1"/>
          </p:cNvPicPr>
          <p:nvPr/>
        </p:nvPicPr>
        <p:blipFill>
          <a:blip r:embed="rId3"/>
          <a:stretch>
            <a:fillRect/>
          </a:stretch>
        </p:blipFill>
        <p:spPr>
          <a:xfrm>
            <a:off x="171450" y="68872"/>
            <a:ext cx="8972550" cy="3105150"/>
          </a:xfrm>
          <a:prstGeom prst="rect">
            <a:avLst/>
          </a:prstGeom>
        </p:spPr>
      </p:pic>
      <p:sp>
        <p:nvSpPr>
          <p:cNvPr id="8" name="CasellaDiTesto 7">
            <a:extLst>
              <a:ext uri="{FF2B5EF4-FFF2-40B4-BE49-F238E27FC236}">
                <a16:creationId xmlns:a16="http://schemas.microsoft.com/office/drawing/2014/main" id="{66FD9022-3628-45A8-8D50-DE295314AC53}"/>
              </a:ext>
            </a:extLst>
          </p:cNvPr>
          <p:cNvSpPr txBox="1"/>
          <p:nvPr/>
        </p:nvSpPr>
        <p:spPr>
          <a:xfrm>
            <a:off x="323528" y="4005064"/>
            <a:ext cx="7784926" cy="1477328"/>
          </a:xfrm>
          <a:prstGeom prst="rect">
            <a:avLst/>
          </a:prstGeom>
          <a:noFill/>
        </p:spPr>
        <p:txBody>
          <a:bodyPr wrap="square">
            <a:spAutoFit/>
          </a:bodyPr>
          <a:lstStyle/>
          <a:p>
            <a:pPr marL="0" indent="0" algn="l">
              <a:buNone/>
            </a:pPr>
            <a:r>
              <a:rPr lang="it-IT" sz="1800" b="0" i="0" dirty="0">
                <a:solidFill>
                  <a:srgbClr val="202122"/>
                </a:solidFill>
                <a:effectLst/>
                <a:latin typeface="Arial" panose="020B0604020202020204" pitchFamily="34" charset="0"/>
              </a:rPr>
              <a:t>Nella seconda famiglia di metodi proporzionali, quello dei </a:t>
            </a:r>
            <a:r>
              <a:rPr lang="it-IT" sz="1800" b="1" i="0" dirty="0">
                <a:solidFill>
                  <a:srgbClr val="202122"/>
                </a:solidFill>
                <a:effectLst/>
                <a:latin typeface="Arial" panose="020B0604020202020204" pitchFamily="34" charset="0"/>
              </a:rPr>
              <a:t>«divisori », </a:t>
            </a:r>
            <a:r>
              <a:rPr lang="it-IT" sz="1800" b="0" i="0" dirty="0">
                <a:solidFill>
                  <a:srgbClr val="202122"/>
                </a:solidFill>
                <a:effectLst/>
                <a:latin typeface="Arial" panose="020B0604020202020204" pitchFamily="34" charset="0"/>
              </a:rPr>
              <a:t>si dividono i voti totali di ciascuna lista di candidati in un collegio per una serie di coefficienti lunga fino al numero di seggi da assegnare nel collegio, e si assegnano i seggi alle liste in base ai risultati in ordine decrescente, fino a esaurimento dei seggi da assegnare. </a:t>
            </a:r>
            <a:endParaRPr lang="it-IT" sz="1800" dirty="0"/>
          </a:p>
        </p:txBody>
      </p:sp>
    </p:spTree>
    <p:extLst>
      <p:ext uri="{BB962C8B-B14F-4D97-AF65-F5344CB8AC3E}">
        <p14:creationId xmlns:p14="http://schemas.microsoft.com/office/powerpoint/2010/main" val="32816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DF8AB-84ED-49C6-AEE6-6CA365C36188}"/>
              </a:ext>
            </a:extLst>
          </p:cNvPr>
          <p:cNvSpPr>
            <a:spLocks noGrp="1"/>
          </p:cNvSpPr>
          <p:nvPr>
            <p:ph type="title"/>
          </p:nvPr>
        </p:nvSpPr>
        <p:spPr>
          <a:xfrm>
            <a:off x="457200" y="745090"/>
            <a:ext cx="8229600" cy="1143000"/>
          </a:xfrm>
        </p:spPr>
        <p:txBody>
          <a:bodyPr>
            <a:normAutofit fontScale="90000"/>
          </a:bodyPr>
          <a:lstStyle/>
          <a:p>
            <a:pPr algn="ctr">
              <a:buNone/>
            </a:pPr>
            <a:r>
              <a:rPr lang="it-IT" sz="2800" i="1" dirty="0">
                <a:latin typeface="TimesNewRoman"/>
                <a:ea typeface="PMingLiU" panose="02020500000000000000" pitchFamily="18" charset="-120"/>
                <a:cs typeface="TimesNewRoman"/>
              </a:rPr>
              <a:t>E</a:t>
            </a:r>
            <a:r>
              <a:rPr lang="it-IT" sz="2800" i="1" dirty="0">
                <a:effectLst/>
                <a:latin typeface="TimesNewRoman"/>
                <a:ea typeface="PMingLiU" panose="02020500000000000000" pitchFamily="18" charset="-120"/>
                <a:cs typeface="TimesNewRoman"/>
              </a:rPr>
              <a:t>lezioni «scolastiche</a:t>
            </a:r>
            <a:r>
              <a:rPr lang="it-IT" sz="2800" i="1" dirty="0">
                <a:latin typeface="TimesNewRoman"/>
                <a:ea typeface="PMingLiU" panose="02020500000000000000" pitchFamily="18" charset="-120"/>
                <a:cs typeface="TimesNewRoman"/>
              </a:rPr>
              <a:t>»</a:t>
            </a:r>
            <a:br>
              <a:rPr lang="it-IT" sz="2800" i="1" dirty="0">
                <a:effectLst/>
                <a:latin typeface="TimesNewRoman"/>
                <a:ea typeface="PMingLiU" panose="02020500000000000000" pitchFamily="18" charset="-120"/>
                <a:cs typeface="TimesNewRoman"/>
              </a:rPr>
            </a:br>
            <a:r>
              <a:rPr lang="it-IT" sz="1600" i="1" dirty="0"/>
              <a:t>Liberamente tratto da</a:t>
            </a:r>
            <a:br>
              <a:rPr lang="it-IT" sz="1600" i="1" dirty="0"/>
            </a:br>
            <a:r>
              <a:rPr lang="it-IT" sz="1600" i="1" dirty="0"/>
              <a:t> «La matematica delle elezioni di paradosso in paradosso: il Consiglio Comunale dei Ragazzi»</a:t>
            </a:r>
            <a:br>
              <a:rPr lang="it-IT" sz="1600" i="1" dirty="0"/>
            </a:br>
            <a:r>
              <a:rPr lang="it-IT" sz="1600" i="1" dirty="0"/>
              <a:t> pubblicato su “Periodico di matematiche”, 2005 (vol. 5, serie VIII) pp. 87-99.</a:t>
            </a:r>
            <a:br>
              <a:rPr lang="it-IT" sz="1600" i="1" dirty="0"/>
            </a:br>
            <a:r>
              <a:rPr lang="en-US" sz="1100" b="0" i="1" dirty="0">
                <a:solidFill>
                  <a:srgbClr val="111111"/>
                </a:solidFill>
                <a:effectLst/>
                <a:latin typeface="Times New Roman" panose="02020603050405020304" pitchFamily="18" charset="0"/>
              </a:rPr>
              <a:t>The educational process followed is intended for learners of</a:t>
            </a:r>
            <a:br>
              <a:rPr lang="en-US" sz="1100" i="1" dirty="0"/>
            </a:br>
            <a:r>
              <a:rPr lang="en-US" sz="1100" b="0" i="1" dirty="0">
                <a:solidFill>
                  <a:srgbClr val="111111"/>
                </a:solidFill>
                <a:effectLst/>
                <a:latin typeface="Times New Roman" panose="02020603050405020304" pitchFamily="18" charset="0"/>
              </a:rPr>
              <a:t>the Italian “</a:t>
            </a:r>
            <a:r>
              <a:rPr lang="en-US" sz="1100" b="0" i="1" dirty="0" err="1">
                <a:solidFill>
                  <a:srgbClr val="111111"/>
                </a:solidFill>
                <a:effectLst/>
                <a:latin typeface="Times New Roman" panose="02020603050405020304" pitchFamily="18" charset="0"/>
              </a:rPr>
              <a:t>scuola</a:t>
            </a:r>
            <a:r>
              <a:rPr lang="en-US" sz="1100" b="0" i="1" dirty="0">
                <a:solidFill>
                  <a:srgbClr val="111111"/>
                </a:solidFill>
                <a:effectLst/>
                <a:latin typeface="Times New Roman" panose="02020603050405020304" pitchFamily="18" charset="0"/>
              </a:rPr>
              <a:t> </a:t>
            </a:r>
            <a:r>
              <a:rPr lang="en-US" sz="1100" b="0" i="1" dirty="0" err="1">
                <a:solidFill>
                  <a:srgbClr val="111111"/>
                </a:solidFill>
                <a:effectLst/>
                <a:latin typeface="Times New Roman" panose="02020603050405020304" pitchFamily="18" charset="0"/>
              </a:rPr>
              <a:t>secondaria</a:t>
            </a:r>
            <a:r>
              <a:rPr lang="en-US" sz="1100" b="0" i="1" dirty="0">
                <a:solidFill>
                  <a:srgbClr val="111111"/>
                </a:solidFill>
                <a:effectLst/>
                <a:latin typeface="Times New Roman" panose="02020603050405020304" pitchFamily="18" charset="0"/>
              </a:rPr>
              <a:t> di primo </a:t>
            </a:r>
            <a:r>
              <a:rPr lang="en-US" sz="1100" b="0" i="1" dirty="0" err="1">
                <a:solidFill>
                  <a:srgbClr val="111111"/>
                </a:solidFill>
                <a:effectLst/>
                <a:latin typeface="Times New Roman" panose="02020603050405020304" pitchFamily="18" charset="0"/>
              </a:rPr>
              <a:t>grado</a:t>
            </a:r>
            <a:r>
              <a:rPr lang="en-US" sz="1100" b="0" i="1" dirty="0">
                <a:solidFill>
                  <a:srgbClr val="111111"/>
                </a:solidFill>
                <a:effectLst/>
                <a:latin typeface="Times New Roman" panose="02020603050405020304" pitchFamily="18" charset="0"/>
              </a:rPr>
              <a:t>” (school years 6 to 8).</a:t>
            </a:r>
            <a:br>
              <a:rPr lang="en-US" sz="1100" i="1" dirty="0"/>
            </a:br>
            <a:r>
              <a:rPr lang="en-US" sz="1100" b="0" i="1" dirty="0">
                <a:solidFill>
                  <a:srgbClr val="111111"/>
                </a:solidFill>
                <a:effectLst/>
                <a:latin typeface="Times New Roman" panose="02020603050405020304" pitchFamily="18" charset="0"/>
              </a:rPr>
              <a:t>Starting from the Children’s Town Council it introduces some mathematical</a:t>
            </a:r>
            <a:br>
              <a:rPr lang="en-US" sz="1100" i="1" dirty="0"/>
            </a:br>
            <a:r>
              <a:rPr lang="en-US" sz="1100" b="0" i="1" dirty="0">
                <a:solidFill>
                  <a:srgbClr val="111111"/>
                </a:solidFill>
                <a:effectLst/>
                <a:latin typeface="Times New Roman" panose="02020603050405020304" pitchFamily="18" charset="0"/>
              </a:rPr>
              <a:t>aspects of elections. In particular it proposes considerations as</a:t>
            </a:r>
            <a:br>
              <a:rPr lang="en-US" sz="1100" i="1" dirty="0"/>
            </a:br>
            <a:r>
              <a:rPr lang="en-US" sz="1100" b="0" i="1" dirty="0">
                <a:solidFill>
                  <a:srgbClr val="111111"/>
                </a:solidFill>
                <a:effectLst/>
                <a:latin typeface="Times New Roman" panose="02020603050405020304" pitchFamily="18" charset="0"/>
              </a:rPr>
              <a:t>well as analysis of representativeness and democracy in choices.</a:t>
            </a:r>
            <a:br>
              <a:rPr lang="it-IT" sz="2800" b="1" i="1" dirty="0">
                <a:solidFill>
                  <a:srgbClr val="C00000"/>
                </a:solidFill>
              </a:rPr>
            </a:br>
            <a:r>
              <a:rPr lang="it-IT" sz="2800" dirty="0">
                <a:effectLst/>
                <a:latin typeface="TimesNewRoman"/>
                <a:ea typeface="PMingLiU" panose="02020500000000000000" pitchFamily="18" charset="-120"/>
                <a:cs typeface="TimesNewRoman"/>
              </a:rPr>
              <a:t> </a:t>
            </a:r>
            <a:endParaRPr lang="it-IT" sz="6000" dirty="0"/>
          </a:p>
        </p:txBody>
      </p:sp>
      <p:sp>
        <p:nvSpPr>
          <p:cNvPr id="3" name="Segnaposto contenuto 2">
            <a:extLst>
              <a:ext uri="{FF2B5EF4-FFF2-40B4-BE49-F238E27FC236}">
                <a16:creationId xmlns:a16="http://schemas.microsoft.com/office/drawing/2014/main" id="{5089E79B-C1F1-49EF-BE2A-8A464E75270E}"/>
              </a:ext>
            </a:extLst>
          </p:cNvPr>
          <p:cNvSpPr>
            <a:spLocks noGrp="1"/>
          </p:cNvSpPr>
          <p:nvPr>
            <p:ph idx="1"/>
          </p:nvPr>
        </p:nvSpPr>
        <p:spPr>
          <a:xfrm>
            <a:off x="539552" y="2041801"/>
            <a:ext cx="8229600" cy="4525963"/>
          </a:xfrm>
        </p:spPr>
        <p:txBody>
          <a:bodyPr/>
          <a:lstStyle/>
          <a:p>
            <a:r>
              <a:rPr lang="it-IT" sz="2000" dirty="0">
                <a:effectLst/>
                <a:latin typeface="TimesNewRoman"/>
                <a:ea typeface="PMingLiU" panose="02020500000000000000" pitchFamily="18" charset="-120"/>
                <a:cs typeface="TimesNewRoman"/>
              </a:rPr>
              <a:t>Partendo da un esempio concreto (</a:t>
            </a:r>
            <a:r>
              <a:rPr lang="it-IT" sz="2000" i="1" dirty="0">
                <a:latin typeface="TimesNewRoman"/>
                <a:ea typeface="PMingLiU" panose="02020500000000000000" pitchFamily="18" charset="-120"/>
                <a:cs typeface="TimesNewRoman"/>
              </a:rPr>
              <a:t>E</a:t>
            </a:r>
            <a:r>
              <a:rPr lang="it-IT" sz="2000" i="1" dirty="0">
                <a:effectLst/>
                <a:latin typeface="TimesNewRoman"/>
                <a:ea typeface="PMingLiU" panose="02020500000000000000" pitchFamily="18" charset="-120"/>
                <a:cs typeface="TimesNewRoman"/>
              </a:rPr>
              <a:t>lezioni "scolastiche"</a:t>
            </a:r>
            <a:r>
              <a:rPr lang="it-IT" sz="2000" dirty="0">
                <a:effectLst/>
                <a:latin typeface="TimesNewRoman"/>
                <a:ea typeface="PMingLiU" panose="02020500000000000000" pitchFamily="18" charset="-120"/>
                <a:cs typeface="TimesNewRoman"/>
              </a:rPr>
              <a:t> ),   faremo alcune </a:t>
            </a:r>
            <a:r>
              <a:rPr lang="it-IT" sz="2000" b="1" i="1" dirty="0">
                <a:solidFill>
                  <a:srgbClr val="C00000"/>
                </a:solidFill>
                <a:effectLst/>
                <a:latin typeface="TimesNewRoman"/>
                <a:ea typeface="PMingLiU" panose="02020500000000000000" pitchFamily="18" charset="-120"/>
                <a:cs typeface="TimesNewRoman"/>
              </a:rPr>
              <a:t>Riflessioni </a:t>
            </a:r>
            <a:r>
              <a:rPr lang="it-IT" sz="2000" dirty="0">
                <a:effectLst/>
                <a:latin typeface="TimesNewRoman"/>
                <a:ea typeface="PMingLiU" panose="02020500000000000000" pitchFamily="18" charset="-120"/>
                <a:cs typeface="TimesNewRoman"/>
              </a:rPr>
              <a:t>su rappresentatività e democrazia nelle scelte, con particolare riferimento ai sistemi elettorali di tipo </a:t>
            </a:r>
            <a:r>
              <a:rPr lang="it-IT" sz="2000" b="1" i="1" dirty="0">
                <a:solidFill>
                  <a:srgbClr val="C00000"/>
                </a:solidFill>
                <a:effectLst/>
                <a:latin typeface="TimesNewRoman,Italic"/>
                <a:ea typeface="PMingLiU" panose="02020500000000000000" pitchFamily="18" charset="-120"/>
                <a:cs typeface="TimesNewRoman,Italic"/>
              </a:rPr>
              <a:t>proporzionale puro</a:t>
            </a:r>
            <a:r>
              <a:rPr lang="it-IT" sz="2000" i="1" dirty="0">
                <a:effectLst/>
                <a:latin typeface="TimesNewRoman,Italic"/>
                <a:ea typeface="PMingLiU" panose="02020500000000000000" pitchFamily="18" charset="-120"/>
                <a:cs typeface="TimesNewRoman,Italic"/>
              </a:rPr>
              <a:t> </a:t>
            </a:r>
            <a:r>
              <a:rPr lang="it-IT" sz="2000" dirty="0">
                <a:effectLst/>
                <a:latin typeface="TimesNewRoman"/>
                <a:ea typeface="PMingLiU" panose="02020500000000000000" pitchFamily="18" charset="-120"/>
                <a:cs typeface="TimesNewRoman"/>
              </a:rPr>
              <a:t>e </a:t>
            </a:r>
            <a:r>
              <a:rPr lang="it-IT" sz="2000" b="1" i="1" dirty="0">
                <a:solidFill>
                  <a:srgbClr val="C00000"/>
                </a:solidFill>
                <a:effectLst/>
                <a:latin typeface="TimesNewRoman,Italic"/>
                <a:ea typeface="PMingLiU" panose="02020500000000000000" pitchFamily="18" charset="-120"/>
                <a:cs typeface="TimesNewRoman,Italic"/>
              </a:rPr>
              <a:t>proporzionale corretto</a:t>
            </a:r>
            <a:r>
              <a:rPr lang="it-IT" sz="2000" b="1" dirty="0">
                <a:solidFill>
                  <a:srgbClr val="C00000"/>
                </a:solidFill>
                <a:effectLst/>
                <a:latin typeface="TimesNewRoman"/>
                <a:ea typeface="PMingLiU" panose="02020500000000000000" pitchFamily="18" charset="-120"/>
                <a:cs typeface="TimesNewRoman"/>
              </a:rPr>
              <a:t>.</a:t>
            </a:r>
          </a:p>
          <a:p>
            <a:pPr>
              <a:lnSpc>
                <a:spcPct val="115000"/>
              </a:lnSpc>
              <a:spcAft>
                <a:spcPts val="1000"/>
              </a:spcAft>
            </a:pPr>
            <a:r>
              <a:rPr lang="it-IT" sz="2000" dirty="0">
                <a:effectLst/>
                <a:latin typeface="TimesNewRoman"/>
                <a:ea typeface="PMingLiU" panose="02020500000000000000" pitchFamily="18" charset="-120"/>
                <a:cs typeface="TimesNewRoman"/>
              </a:rPr>
              <a:t>Nelle </a:t>
            </a:r>
            <a:r>
              <a:rPr lang="it-IT" sz="2000" i="1" dirty="0">
                <a:effectLst/>
                <a:latin typeface="TimesNewRoman"/>
                <a:ea typeface="PMingLiU" panose="02020500000000000000" pitchFamily="18" charset="-120"/>
                <a:cs typeface="TimesNewRoman"/>
              </a:rPr>
              <a:t>elezioni "scolastiche"</a:t>
            </a:r>
            <a:r>
              <a:rPr lang="it-IT" sz="2000" dirty="0">
                <a:effectLst/>
                <a:latin typeface="TimesNewRoman"/>
                <a:ea typeface="PMingLiU" panose="02020500000000000000" pitchFamily="18" charset="-120"/>
                <a:cs typeface="TimesNewRoman"/>
              </a:rPr>
              <a:t> si sono presentate tre liste: </a:t>
            </a:r>
            <a:r>
              <a:rPr lang="it-IT" sz="2000" b="1" dirty="0">
                <a:solidFill>
                  <a:srgbClr val="0070C0"/>
                </a:solidFill>
                <a:effectLst/>
                <a:latin typeface="TimesNewRoman"/>
                <a:ea typeface="PMingLiU" panose="02020500000000000000" pitchFamily="18" charset="-120"/>
                <a:cs typeface="TimesNewRoman"/>
              </a:rPr>
              <a:t>Azzurra (A),</a:t>
            </a:r>
            <a:r>
              <a:rPr lang="it-IT" sz="2000" dirty="0">
                <a:effectLst/>
                <a:latin typeface="TimesNewRoman"/>
                <a:ea typeface="PMingLiU" panose="02020500000000000000" pitchFamily="18" charset="-120"/>
                <a:cs typeface="TimesNewRoman"/>
              </a:rPr>
              <a:t> </a:t>
            </a:r>
            <a:r>
              <a:rPr lang="it-IT" sz="2000" b="1" dirty="0">
                <a:solidFill>
                  <a:srgbClr val="00B050"/>
                </a:solidFill>
                <a:effectLst/>
                <a:latin typeface="TimesNewRoman"/>
                <a:ea typeface="PMingLiU" panose="02020500000000000000" pitchFamily="18" charset="-120"/>
                <a:cs typeface="TimesNewRoman"/>
              </a:rPr>
              <a:t>Verde(V),</a:t>
            </a:r>
            <a:r>
              <a:rPr lang="it-IT" sz="2000" dirty="0">
                <a:effectLst/>
                <a:latin typeface="TimesNewRoman"/>
                <a:ea typeface="PMingLiU" panose="02020500000000000000" pitchFamily="18" charset="-120"/>
                <a:cs typeface="TimesNewRoman"/>
              </a:rPr>
              <a:t> </a:t>
            </a:r>
            <a:r>
              <a:rPr lang="it-IT" sz="2000" b="1" dirty="0">
                <a:solidFill>
                  <a:srgbClr val="FF0000"/>
                </a:solidFill>
                <a:effectLst/>
                <a:latin typeface="TimesNewRoman"/>
                <a:ea typeface="PMingLiU" panose="02020500000000000000" pitchFamily="18" charset="-120"/>
                <a:cs typeface="TimesNewRoman"/>
              </a:rPr>
              <a:t>Rossa(R),</a:t>
            </a:r>
            <a:r>
              <a:rPr lang="it-IT" sz="2000" dirty="0">
                <a:effectLst/>
                <a:latin typeface="TimesNewRoman"/>
                <a:ea typeface="PMingLiU" panose="02020500000000000000" pitchFamily="18" charset="-120"/>
                <a:cs typeface="TimesNewRoman"/>
              </a:rPr>
              <a:t> i voti validi sono stati </a:t>
            </a:r>
            <a:r>
              <a:rPr lang="it-IT" sz="2000" b="1" dirty="0">
                <a:effectLst/>
                <a:latin typeface="TimesNewRoman"/>
                <a:ea typeface="PMingLiU" panose="02020500000000000000" pitchFamily="18" charset="-120"/>
                <a:cs typeface="TimesNewRoman"/>
              </a:rPr>
              <a:t>780,</a:t>
            </a:r>
            <a:r>
              <a:rPr lang="it-IT" sz="2000" dirty="0">
                <a:effectLst/>
                <a:latin typeface="TimesNewRoman"/>
                <a:ea typeface="PMingLiU" panose="02020500000000000000" pitchFamily="18" charset="-120"/>
                <a:cs typeface="TimesNewRoman"/>
              </a:rPr>
              <a:t> ciascuna lista ha preso i seguenti voti: </a:t>
            </a:r>
            <a:r>
              <a:rPr lang="it-IT" sz="2000" b="1" dirty="0">
                <a:solidFill>
                  <a:srgbClr val="0070C0"/>
                </a:solidFill>
                <a:effectLst/>
                <a:latin typeface="TimesNewRoman"/>
                <a:ea typeface="PMingLiU" panose="02020500000000000000" pitchFamily="18" charset="-120"/>
                <a:cs typeface="TimesNewRoman"/>
              </a:rPr>
              <a:t>Azzurra 395</a:t>
            </a:r>
            <a:r>
              <a:rPr lang="it-IT" sz="2000" dirty="0">
                <a:effectLst/>
                <a:latin typeface="TimesNewRoman"/>
                <a:ea typeface="PMingLiU" panose="02020500000000000000" pitchFamily="18" charset="-120"/>
                <a:cs typeface="TimesNewRoman"/>
              </a:rPr>
              <a:t>, </a:t>
            </a:r>
            <a:r>
              <a:rPr lang="it-IT" sz="2000" b="1" dirty="0">
                <a:solidFill>
                  <a:srgbClr val="00B050"/>
                </a:solidFill>
                <a:effectLst/>
                <a:latin typeface="TimesNewRoman"/>
                <a:ea typeface="PMingLiU" panose="02020500000000000000" pitchFamily="18" charset="-120"/>
                <a:cs typeface="TimesNewRoman"/>
              </a:rPr>
              <a:t>Verde 283</a:t>
            </a:r>
            <a:r>
              <a:rPr lang="it-IT" sz="2000" dirty="0">
                <a:effectLst/>
                <a:latin typeface="TimesNewRoman"/>
                <a:ea typeface="PMingLiU" panose="02020500000000000000" pitchFamily="18" charset="-120"/>
                <a:cs typeface="TimesNewRoman"/>
              </a:rPr>
              <a:t>, </a:t>
            </a:r>
            <a:r>
              <a:rPr lang="it-IT" sz="2000" b="1" dirty="0">
                <a:solidFill>
                  <a:srgbClr val="FF0000"/>
                </a:solidFill>
                <a:effectLst/>
                <a:latin typeface="TimesNewRoman"/>
                <a:ea typeface="PMingLiU" panose="02020500000000000000" pitchFamily="18" charset="-120"/>
                <a:cs typeface="TimesNewRoman"/>
              </a:rPr>
              <a:t>Rossa 102</a:t>
            </a:r>
            <a:r>
              <a:rPr lang="it-IT" sz="2000" dirty="0">
                <a:effectLst/>
                <a:latin typeface="TimesNewRoman"/>
                <a:ea typeface="PMingLiU" panose="02020500000000000000" pitchFamily="18" charset="-120"/>
                <a:cs typeface="TimesNewRoman"/>
              </a:rPr>
              <a:t>. </a:t>
            </a:r>
          </a:p>
          <a:p>
            <a:pPr>
              <a:lnSpc>
                <a:spcPct val="115000"/>
              </a:lnSpc>
              <a:spcAft>
                <a:spcPts val="1000"/>
              </a:spcAft>
            </a:pPr>
            <a:r>
              <a:rPr lang="it-IT" sz="2000" dirty="0">
                <a:effectLst/>
                <a:latin typeface="TimesNewRoman"/>
                <a:ea typeface="PMingLiU" panose="02020500000000000000" pitchFamily="18" charset="-120"/>
                <a:cs typeface="TimesNewRoman"/>
              </a:rPr>
              <a:t>Se il numero totale dei seggi da assegnare è </a:t>
            </a:r>
            <a:r>
              <a:rPr lang="it-IT" sz="2000" b="1" dirty="0">
                <a:effectLst/>
                <a:latin typeface="TimesNewRoman"/>
                <a:ea typeface="PMingLiU" panose="02020500000000000000" pitchFamily="18" charset="-120"/>
                <a:cs typeface="TimesNewRoman"/>
              </a:rPr>
              <a:t>13</a:t>
            </a:r>
            <a:r>
              <a:rPr lang="it-IT" sz="2000" dirty="0">
                <a:effectLst/>
                <a:latin typeface="TimesNewRoman"/>
                <a:ea typeface="PMingLiU" panose="02020500000000000000" pitchFamily="18" charset="-120"/>
                <a:cs typeface="TimesNewRoman"/>
              </a:rPr>
              <a:t>, quanti seggi avrà ciascuna lista, secondo il sistema proporzionale?</a:t>
            </a:r>
            <a:endParaRPr lang="it-IT" sz="20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it-IT" sz="2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sp>
        <p:nvSpPr>
          <p:cNvPr id="4" name="Segnaposto piè di pagina 3">
            <a:extLst>
              <a:ext uri="{FF2B5EF4-FFF2-40B4-BE49-F238E27FC236}">
                <a16:creationId xmlns:a16="http://schemas.microsoft.com/office/drawing/2014/main" id="{C3A85E4E-C18D-46D3-AAED-48D21D1F976E}"/>
              </a:ext>
            </a:extLst>
          </p:cNvPr>
          <p:cNvSpPr>
            <a:spLocks noGrp="1"/>
          </p:cNvSpPr>
          <p:nvPr>
            <p:ph type="ftr" sz="quarter" idx="11"/>
          </p:nvPr>
        </p:nvSpPr>
        <p:spPr>
          <a:xfrm>
            <a:off x="1403648" y="6356350"/>
            <a:ext cx="5832648"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E6E60E55-5DC6-43C2-9590-CF9ECB080AE8}"/>
              </a:ext>
            </a:extLst>
          </p:cNvPr>
          <p:cNvSpPr>
            <a:spLocks noGrp="1"/>
          </p:cNvSpPr>
          <p:nvPr>
            <p:ph type="dt" sz="half" idx="10"/>
          </p:nvPr>
        </p:nvSpPr>
        <p:spPr/>
        <p:txBody>
          <a:bodyPr/>
          <a:lstStyle/>
          <a:p>
            <a:fld id="{24D9855B-E766-4277-9ACB-906EFF9144CA}" type="datetime1">
              <a:rPr lang="it-IT" smtClean="0"/>
              <a:t>17/11/2020</a:t>
            </a:fld>
            <a:endParaRPr lang="it-IT"/>
          </a:p>
        </p:txBody>
      </p:sp>
    </p:spTree>
    <p:extLst>
      <p:ext uri="{BB962C8B-B14F-4D97-AF65-F5344CB8AC3E}">
        <p14:creationId xmlns:p14="http://schemas.microsoft.com/office/powerpoint/2010/main" val="12430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666EC0-55BE-4CFA-8C3D-06CDC88E41AC}"/>
              </a:ext>
            </a:extLst>
          </p:cNvPr>
          <p:cNvSpPr>
            <a:spLocks noGrp="1"/>
          </p:cNvSpPr>
          <p:nvPr>
            <p:ph type="title"/>
          </p:nvPr>
        </p:nvSpPr>
        <p:spPr>
          <a:xfrm>
            <a:off x="457200" y="1052736"/>
            <a:ext cx="8229600" cy="1143000"/>
          </a:xfrm>
        </p:spPr>
        <p:txBody>
          <a:bodyPr>
            <a:normAutofit fontScale="90000"/>
          </a:bodyPr>
          <a:lstStyle/>
          <a:p>
            <a:r>
              <a:rPr lang="it-IT" sz="4400" b="1" i="1" dirty="0">
                <a:solidFill>
                  <a:srgbClr val="C00000"/>
                </a:solidFill>
                <a:effectLst/>
                <a:latin typeface="TimesNewRoman"/>
                <a:ea typeface="PMingLiU" panose="02020500000000000000" pitchFamily="18" charset="-120"/>
                <a:cs typeface="TimesNewRoman"/>
              </a:rPr>
              <a:t>Metodo proporzionale (Puro)</a:t>
            </a:r>
            <a:br>
              <a:rPr lang="it-IT" sz="4400" dirty="0">
                <a:effectLst/>
                <a:latin typeface="Calibri" panose="020F0502020204030204" pitchFamily="34" charset="0"/>
                <a:ea typeface="PMingLiU" panose="02020500000000000000" pitchFamily="18" charset="-120"/>
                <a:cs typeface="Times New Roman" panose="02020603050405020304" pitchFamily="18" charset="0"/>
              </a:rPr>
            </a:br>
            <a:br>
              <a:rPr lang="it-IT" dirty="0"/>
            </a:br>
            <a:r>
              <a:rPr lang="it-IT" sz="2200" dirty="0">
                <a:effectLst/>
                <a:latin typeface="TimesNewRoman"/>
                <a:ea typeface="PMingLiU" panose="02020500000000000000" pitchFamily="18" charset="-120"/>
                <a:cs typeface="TimesNewRoman"/>
              </a:rPr>
              <a:t>Si deve calcolare il “</a:t>
            </a:r>
            <a:r>
              <a:rPr lang="it-IT" sz="2200" b="1" i="1" dirty="0">
                <a:solidFill>
                  <a:srgbClr val="FF0000"/>
                </a:solidFill>
                <a:effectLst/>
                <a:latin typeface="TimesNewRoman"/>
                <a:ea typeface="PMingLiU" panose="02020500000000000000" pitchFamily="18" charset="-120"/>
                <a:cs typeface="TimesNewRoman"/>
              </a:rPr>
              <a:t>valore</a:t>
            </a:r>
            <a:r>
              <a:rPr lang="it-IT" sz="2200" dirty="0">
                <a:effectLst/>
                <a:latin typeface="TimesNewRoman"/>
                <a:ea typeface="PMingLiU" panose="02020500000000000000" pitchFamily="18" charset="-120"/>
                <a:cs typeface="TimesNewRoman"/>
              </a:rPr>
              <a:t>” in voti di un seggio, valore che è dato dal rapporto tra il totale di voti validi (780) e il numero dei seggi da assegnare (13).</a:t>
            </a:r>
            <a:br>
              <a:rPr lang="it-IT" sz="4400" dirty="0">
                <a:effectLst/>
                <a:latin typeface="Calibri" panose="020F0502020204030204" pitchFamily="34" charset="0"/>
                <a:ea typeface="PMingLiU" panose="02020500000000000000" pitchFamily="18" charset="-120"/>
                <a:cs typeface="Times New Roman" panose="02020603050405020304" pitchFamily="18" charset="0"/>
              </a:rPr>
            </a:br>
            <a:endParaRPr lang="it-IT" dirty="0"/>
          </a:p>
        </p:txBody>
      </p:sp>
      <p:pic>
        <p:nvPicPr>
          <p:cNvPr id="7" name="Segnaposto contenuto 6">
            <a:extLst>
              <a:ext uri="{FF2B5EF4-FFF2-40B4-BE49-F238E27FC236}">
                <a16:creationId xmlns:a16="http://schemas.microsoft.com/office/drawing/2014/main" id="{421150A8-FCC5-4300-A047-CB509FEEC805}"/>
              </a:ext>
            </a:extLst>
          </p:cNvPr>
          <p:cNvPicPr>
            <a:picLocks noGrp="1" noChangeAspect="1"/>
          </p:cNvPicPr>
          <p:nvPr>
            <p:ph idx="1"/>
          </p:nvPr>
        </p:nvPicPr>
        <p:blipFill>
          <a:blip r:embed="rId2"/>
          <a:stretch>
            <a:fillRect/>
          </a:stretch>
        </p:blipFill>
        <p:spPr>
          <a:xfrm>
            <a:off x="457200" y="2624703"/>
            <a:ext cx="8229600" cy="2476957"/>
          </a:xfrm>
        </p:spPr>
      </p:pic>
      <p:sp>
        <p:nvSpPr>
          <p:cNvPr id="3" name="Segnaposto piè di pagina 2">
            <a:extLst>
              <a:ext uri="{FF2B5EF4-FFF2-40B4-BE49-F238E27FC236}">
                <a16:creationId xmlns:a16="http://schemas.microsoft.com/office/drawing/2014/main" id="{0721B9CD-15BD-4387-B45D-B67D5C548E09}"/>
              </a:ext>
            </a:extLst>
          </p:cNvPr>
          <p:cNvSpPr>
            <a:spLocks noGrp="1"/>
          </p:cNvSpPr>
          <p:nvPr>
            <p:ph type="ftr" sz="quarter" idx="11"/>
          </p:nvPr>
        </p:nvSpPr>
        <p:spPr>
          <a:xfrm>
            <a:off x="1979712" y="6356350"/>
            <a:ext cx="5112568" cy="365125"/>
          </a:xfrm>
        </p:spPr>
        <p:txBody>
          <a:bodyPr/>
          <a:lstStyle/>
          <a:p>
            <a:r>
              <a:rPr lang="it-IT" dirty="0"/>
              <a:t>La matematica delle elezioni (Marcello Pedone).  Webinar. 10 novembre 2020 </a:t>
            </a:r>
          </a:p>
        </p:txBody>
      </p:sp>
      <p:sp>
        <p:nvSpPr>
          <p:cNvPr id="4" name="Segnaposto data 3">
            <a:extLst>
              <a:ext uri="{FF2B5EF4-FFF2-40B4-BE49-F238E27FC236}">
                <a16:creationId xmlns:a16="http://schemas.microsoft.com/office/drawing/2014/main" id="{A6828DAB-1577-4D60-9BD6-7BE988C7EDAE}"/>
              </a:ext>
            </a:extLst>
          </p:cNvPr>
          <p:cNvSpPr>
            <a:spLocks noGrp="1"/>
          </p:cNvSpPr>
          <p:nvPr>
            <p:ph type="dt" sz="half" idx="10"/>
          </p:nvPr>
        </p:nvSpPr>
        <p:spPr/>
        <p:txBody>
          <a:bodyPr/>
          <a:lstStyle/>
          <a:p>
            <a:fld id="{C30BE526-BB8B-4620-9196-9FBF86A149BF}" type="datetime1">
              <a:rPr lang="it-IT" smtClean="0"/>
              <a:t>17/11/2020</a:t>
            </a:fld>
            <a:endParaRPr lang="it-IT"/>
          </a:p>
        </p:txBody>
      </p:sp>
    </p:spTree>
    <p:extLst>
      <p:ext uri="{BB962C8B-B14F-4D97-AF65-F5344CB8AC3E}">
        <p14:creationId xmlns:p14="http://schemas.microsoft.com/office/powerpoint/2010/main" val="324886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C7E2-78C2-453C-B607-AF7DEB7BF386}"/>
              </a:ext>
            </a:extLst>
          </p:cNvPr>
          <p:cNvSpPr>
            <a:spLocks noGrp="1"/>
          </p:cNvSpPr>
          <p:nvPr>
            <p:ph type="title"/>
          </p:nvPr>
        </p:nvSpPr>
        <p:spPr/>
        <p:txBody>
          <a:bodyPr/>
          <a:lstStyle/>
          <a:p>
            <a:r>
              <a:rPr lang="it-IT" dirty="0"/>
              <a:t>Assegnazione dei seggi</a:t>
            </a:r>
          </a:p>
        </p:txBody>
      </p:sp>
      <p:pic>
        <p:nvPicPr>
          <p:cNvPr id="5" name="Segnaposto contenuto 4">
            <a:extLst>
              <a:ext uri="{FF2B5EF4-FFF2-40B4-BE49-F238E27FC236}">
                <a16:creationId xmlns:a16="http://schemas.microsoft.com/office/drawing/2014/main" id="{2C3BE386-DBDB-42BC-BC32-A90A31A58CEF}"/>
              </a:ext>
            </a:extLst>
          </p:cNvPr>
          <p:cNvPicPr>
            <a:picLocks noGrp="1" noChangeAspect="1"/>
          </p:cNvPicPr>
          <p:nvPr>
            <p:ph idx="1"/>
          </p:nvPr>
        </p:nvPicPr>
        <p:blipFill>
          <a:blip r:embed="rId2"/>
          <a:stretch>
            <a:fillRect/>
          </a:stretch>
        </p:blipFill>
        <p:spPr>
          <a:xfrm>
            <a:off x="382712" y="3717032"/>
            <a:ext cx="8229600" cy="2259105"/>
          </a:xfrm>
        </p:spPr>
      </p:pic>
      <p:pic>
        <p:nvPicPr>
          <p:cNvPr id="6" name="Segnaposto contenuto 6">
            <a:extLst>
              <a:ext uri="{FF2B5EF4-FFF2-40B4-BE49-F238E27FC236}">
                <a16:creationId xmlns:a16="http://schemas.microsoft.com/office/drawing/2014/main" id="{DAF3A1ED-D19F-49C1-9AC7-4A2788024B2E}"/>
              </a:ext>
            </a:extLst>
          </p:cNvPr>
          <p:cNvPicPr>
            <a:picLocks noChangeAspect="1"/>
          </p:cNvPicPr>
          <p:nvPr/>
        </p:nvPicPr>
        <p:blipFill>
          <a:blip r:embed="rId3"/>
          <a:stretch>
            <a:fillRect/>
          </a:stretch>
        </p:blipFill>
        <p:spPr>
          <a:xfrm>
            <a:off x="395536" y="1124744"/>
            <a:ext cx="8229600" cy="2476957"/>
          </a:xfrm>
          <a:prstGeom prst="rect">
            <a:avLst/>
          </a:prstGeom>
        </p:spPr>
      </p:pic>
      <p:sp>
        <p:nvSpPr>
          <p:cNvPr id="3" name="Segnaposto piè di pagina 2">
            <a:extLst>
              <a:ext uri="{FF2B5EF4-FFF2-40B4-BE49-F238E27FC236}">
                <a16:creationId xmlns:a16="http://schemas.microsoft.com/office/drawing/2014/main" id="{DFAF2EF3-003B-4A19-841B-2CB75D3D5DB5}"/>
              </a:ext>
            </a:extLst>
          </p:cNvPr>
          <p:cNvSpPr>
            <a:spLocks noGrp="1"/>
          </p:cNvSpPr>
          <p:nvPr>
            <p:ph type="ftr" sz="quarter" idx="11"/>
          </p:nvPr>
        </p:nvSpPr>
        <p:spPr>
          <a:xfrm>
            <a:off x="1835696" y="6356350"/>
            <a:ext cx="5616624" cy="365125"/>
          </a:xfrm>
        </p:spPr>
        <p:txBody>
          <a:bodyPr/>
          <a:lstStyle/>
          <a:p>
            <a:r>
              <a:rPr lang="it-IT"/>
              <a:t>La matematica delle elezioni (Marcello Pedone).  Webinar. 10 novembre 2020 </a:t>
            </a:r>
          </a:p>
        </p:txBody>
      </p:sp>
      <p:sp>
        <p:nvSpPr>
          <p:cNvPr id="4" name="Segnaposto data 3">
            <a:extLst>
              <a:ext uri="{FF2B5EF4-FFF2-40B4-BE49-F238E27FC236}">
                <a16:creationId xmlns:a16="http://schemas.microsoft.com/office/drawing/2014/main" id="{ED0D7A8E-8434-40EE-B3D0-561391F492B2}"/>
              </a:ext>
            </a:extLst>
          </p:cNvPr>
          <p:cNvSpPr>
            <a:spLocks noGrp="1"/>
          </p:cNvSpPr>
          <p:nvPr>
            <p:ph type="dt" sz="half" idx="10"/>
          </p:nvPr>
        </p:nvSpPr>
        <p:spPr/>
        <p:txBody>
          <a:bodyPr/>
          <a:lstStyle/>
          <a:p>
            <a:fld id="{779B148A-5352-43E2-AC59-BD05B4AD51E5}" type="datetime1">
              <a:rPr lang="it-IT" smtClean="0"/>
              <a:t>17/11/2020</a:t>
            </a:fld>
            <a:endParaRPr lang="it-IT"/>
          </a:p>
        </p:txBody>
      </p:sp>
    </p:spTree>
    <p:extLst>
      <p:ext uri="{BB962C8B-B14F-4D97-AF65-F5344CB8AC3E}">
        <p14:creationId xmlns:p14="http://schemas.microsoft.com/office/powerpoint/2010/main" val="87578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F34B53AC-2496-422D-B15F-F9DE652E4857}"/>
              </a:ext>
            </a:extLst>
          </p:cNvPr>
          <p:cNvSpPr>
            <a:spLocks noGrp="1"/>
          </p:cNvSpPr>
          <p:nvPr>
            <p:ph type="ftr" sz="quarter" idx="11"/>
          </p:nvPr>
        </p:nvSpPr>
        <p:spPr>
          <a:xfrm>
            <a:off x="1619672" y="6356350"/>
            <a:ext cx="5688632" cy="365125"/>
          </a:xfrm>
        </p:spPr>
        <p:txBody>
          <a:bodyPr/>
          <a:lstStyle/>
          <a:p>
            <a:r>
              <a:rPr lang="it-IT" dirty="0"/>
              <a:t>La matematica delle elezioni (Marcello Pedone).  Webinar. 10 novembre 2020 </a:t>
            </a:r>
          </a:p>
        </p:txBody>
      </p:sp>
      <p:graphicFrame>
        <p:nvGraphicFramePr>
          <p:cNvPr id="5" name="Grafico 4">
            <a:extLst>
              <a:ext uri="{FF2B5EF4-FFF2-40B4-BE49-F238E27FC236}">
                <a16:creationId xmlns:a16="http://schemas.microsoft.com/office/drawing/2014/main" id="{9D0500D2-2742-4B86-8EFA-56E21ED86276}"/>
              </a:ext>
            </a:extLst>
          </p:cNvPr>
          <p:cNvGraphicFramePr>
            <a:graphicFrameLocks/>
          </p:cNvGraphicFramePr>
          <p:nvPr>
            <p:extLst>
              <p:ext uri="{D42A27DB-BD31-4B8C-83A1-F6EECF244321}">
                <p14:modId xmlns:p14="http://schemas.microsoft.com/office/powerpoint/2010/main" val="1641786821"/>
              </p:ext>
            </p:extLst>
          </p:nvPr>
        </p:nvGraphicFramePr>
        <p:xfrm>
          <a:off x="323528" y="2132856"/>
          <a:ext cx="3816424" cy="3720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4BDB25C0-9298-4E42-8C72-1D167A8FE34A}"/>
              </a:ext>
            </a:extLst>
          </p:cNvPr>
          <p:cNvGraphicFramePr>
            <a:graphicFrameLocks/>
          </p:cNvGraphicFramePr>
          <p:nvPr>
            <p:extLst>
              <p:ext uri="{D42A27DB-BD31-4B8C-83A1-F6EECF244321}">
                <p14:modId xmlns:p14="http://schemas.microsoft.com/office/powerpoint/2010/main" val="271254543"/>
              </p:ext>
            </p:extLst>
          </p:nvPr>
        </p:nvGraphicFramePr>
        <p:xfrm>
          <a:off x="4211960" y="2240104"/>
          <a:ext cx="4519612" cy="3633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la 6">
            <a:extLst>
              <a:ext uri="{FF2B5EF4-FFF2-40B4-BE49-F238E27FC236}">
                <a16:creationId xmlns:a16="http://schemas.microsoft.com/office/drawing/2014/main" id="{54AB6039-3988-4E40-A947-BA3AFD8B4008}"/>
              </a:ext>
            </a:extLst>
          </p:cNvPr>
          <p:cNvGraphicFramePr>
            <a:graphicFrameLocks noGrp="1"/>
          </p:cNvGraphicFramePr>
          <p:nvPr>
            <p:extLst>
              <p:ext uri="{D42A27DB-BD31-4B8C-83A1-F6EECF244321}">
                <p14:modId xmlns:p14="http://schemas.microsoft.com/office/powerpoint/2010/main" val="2863692112"/>
              </p:ext>
            </p:extLst>
          </p:nvPr>
        </p:nvGraphicFramePr>
        <p:xfrm>
          <a:off x="2560216" y="35377"/>
          <a:ext cx="3967463" cy="1728192"/>
        </p:xfrm>
        <a:graphic>
          <a:graphicData uri="http://schemas.openxmlformats.org/drawingml/2006/table">
            <a:tbl>
              <a:tblPr>
                <a:tableStyleId>{5C22544A-7EE6-4342-B048-85BDC9FD1C3A}</a:tableStyleId>
              </a:tblPr>
              <a:tblGrid>
                <a:gridCol w="1712574">
                  <a:extLst>
                    <a:ext uri="{9D8B030D-6E8A-4147-A177-3AD203B41FA5}">
                      <a16:colId xmlns:a16="http://schemas.microsoft.com/office/drawing/2014/main" val="1325475105"/>
                    </a:ext>
                  </a:extLst>
                </a:gridCol>
                <a:gridCol w="1017165">
                  <a:extLst>
                    <a:ext uri="{9D8B030D-6E8A-4147-A177-3AD203B41FA5}">
                      <a16:colId xmlns:a16="http://schemas.microsoft.com/office/drawing/2014/main" val="809782627"/>
                    </a:ext>
                  </a:extLst>
                </a:gridCol>
                <a:gridCol w="1237724">
                  <a:extLst>
                    <a:ext uri="{9D8B030D-6E8A-4147-A177-3AD203B41FA5}">
                      <a16:colId xmlns:a16="http://schemas.microsoft.com/office/drawing/2014/main" val="1214943007"/>
                    </a:ext>
                  </a:extLst>
                </a:gridCol>
              </a:tblGrid>
              <a:tr h="432048">
                <a:tc>
                  <a:txBody>
                    <a:bodyPr/>
                    <a:lstStyle/>
                    <a:p>
                      <a:pPr algn="ctr" fontAlgn="b"/>
                      <a:r>
                        <a:rPr lang="it-IT" sz="1800" u="none" strike="noStrike" dirty="0">
                          <a:effectLst/>
                        </a:rPr>
                        <a:t>Lista</a:t>
                      </a:r>
                      <a:endParaRPr lang="it-IT"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a:effectLst/>
                        </a:rPr>
                        <a:t>Voti</a:t>
                      </a:r>
                      <a:endParaRPr lang="it-IT"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a:effectLst/>
                        </a:rPr>
                        <a:t>Seggi</a:t>
                      </a:r>
                      <a:endParaRPr lang="it-IT"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6165850"/>
                  </a:ext>
                </a:extLst>
              </a:tr>
              <a:tr h="432048">
                <a:tc>
                  <a:txBody>
                    <a:bodyPr/>
                    <a:lstStyle/>
                    <a:p>
                      <a:pPr algn="ctr" fontAlgn="b"/>
                      <a:r>
                        <a:rPr lang="it-IT" sz="1800" u="none" strike="noStrike" dirty="0">
                          <a:solidFill>
                            <a:srgbClr val="0070C0"/>
                          </a:solidFill>
                          <a:effectLst/>
                        </a:rPr>
                        <a:t>Azzurra</a:t>
                      </a:r>
                      <a:endParaRPr lang="it-IT" sz="18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it-IT" sz="1800" u="none" strike="noStrike">
                          <a:effectLst/>
                        </a:rPr>
                        <a:t>395</a:t>
                      </a:r>
                      <a:endParaRPr lang="it-IT" sz="18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6</a:t>
                      </a:r>
                      <a:endParaRPr lang="it-IT" sz="18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1383424"/>
                  </a:ext>
                </a:extLst>
              </a:tr>
              <a:tr h="432048">
                <a:tc>
                  <a:txBody>
                    <a:bodyPr/>
                    <a:lstStyle/>
                    <a:p>
                      <a:pPr algn="ctr" fontAlgn="b"/>
                      <a:r>
                        <a:rPr lang="it-IT" sz="1800" u="none" strike="noStrike" dirty="0">
                          <a:solidFill>
                            <a:srgbClr val="00B050"/>
                          </a:solidFill>
                          <a:effectLst/>
                        </a:rPr>
                        <a:t>Verde</a:t>
                      </a:r>
                      <a:endParaRPr lang="it-IT"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283</a:t>
                      </a:r>
                      <a:endParaRPr lang="it-IT"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5</a:t>
                      </a:r>
                      <a:endParaRPr lang="it-IT" sz="18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1156485"/>
                  </a:ext>
                </a:extLst>
              </a:tr>
              <a:tr h="432048">
                <a:tc>
                  <a:txBody>
                    <a:bodyPr/>
                    <a:lstStyle/>
                    <a:p>
                      <a:pPr algn="ctr" fontAlgn="b"/>
                      <a:r>
                        <a:rPr lang="it-IT" sz="1800" u="none" strike="noStrike" dirty="0">
                          <a:solidFill>
                            <a:srgbClr val="FF0000"/>
                          </a:solidFill>
                          <a:effectLst/>
                        </a:rPr>
                        <a:t>Rossa</a:t>
                      </a:r>
                      <a:endParaRPr lang="it-IT"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it-IT" sz="1800" u="none" strike="noStrike">
                          <a:effectLst/>
                        </a:rPr>
                        <a:t>102</a:t>
                      </a:r>
                      <a:endParaRPr lang="it-IT" sz="1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2</a:t>
                      </a:r>
                      <a:endParaRPr lang="it-IT" sz="1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2160798"/>
                  </a:ext>
                </a:extLst>
              </a:tr>
            </a:tbl>
          </a:graphicData>
        </a:graphic>
      </p:graphicFrame>
      <p:sp>
        <p:nvSpPr>
          <p:cNvPr id="2" name="Segnaposto data 1">
            <a:extLst>
              <a:ext uri="{FF2B5EF4-FFF2-40B4-BE49-F238E27FC236}">
                <a16:creationId xmlns:a16="http://schemas.microsoft.com/office/drawing/2014/main" id="{E220EA38-4B88-4879-BF68-E5E66665AEDD}"/>
              </a:ext>
            </a:extLst>
          </p:cNvPr>
          <p:cNvSpPr>
            <a:spLocks noGrp="1"/>
          </p:cNvSpPr>
          <p:nvPr>
            <p:ph type="dt" sz="half" idx="10"/>
          </p:nvPr>
        </p:nvSpPr>
        <p:spPr/>
        <p:txBody>
          <a:bodyPr/>
          <a:lstStyle/>
          <a:p>
            <a:fld id="{F4994CE9-669F-4736-A3F9-8C7D14903760}" type="datetime1">
              <a:rPr lang="it-IT" smtClean="0"/>
              <a:t>17/11/2020</a:t>
            </a:fld>
            <a:endParaRPr lang="it-IT"/>
          </a:p>
        </p:txBody>
      </p:sp>
      <p:sp>
        <p:nvSpPr>
          <p:cNvPr id="3" name="CasellaDiTesto 2">
            <a:extLst>
              <a:ext uri="{FF2B5EF4-FFF2-40B4-BE49-F238E27FC236}">
                <a16:creationId xmlns:a16="http://schemas.microsoft.com/office/drawing/2014/main" id="{5D026E8D-60D2-46E2-81BE-EC48EEB2177A}"/>
              </a:ext>
            </a:extLst>
          </p:cNvPr>
          <p:cNvSpPr txBox="1"/>
          <p:nvPr/>
        </p:nvSpPr>
        <p:spPr>
          <a:xfrm>
            <a:off x="2604184" y="1843142"/>
            <a:ext cx="3719608" cy="400110"/>
          </a:xfrm>
          <a:prstGeom prst="rect">
            <a:avLst/>
          </a:prstGeom>
          <a:noFill/>
        </p:spPr>
        <p:txBody>
          <a:bodyPr wrap="none" rtlCol="0">
            <a:spAutoFit/>
          </a:bodyPr>
          <a:lstStyle/>
          <a:p>
            <a:r>
              <a:rPr lang="it-IT" sz="2000" dirty="0"/>
              <a:t>Confronto tra voti e seggi ottenuti</a:t>
            </a:r>
          </a:p>
        </p:txBody>
      </p:sp>
    </p:spTree>
    <p:extLst>
      <p:ext uri="{BB962C8B-B14F-4D97-AF65-F5344CB8AC3E}">
        <p14:creationId xmlns:p14="http://schemas.microsoft.com/office/powerpoint/2010/main" val="51395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92458-8B53-4C59-A940-64D6949899D2}"/>
              </a:ext>
            </a:extLst>
          </p:cNvPr>
          <p:cNvSpPr>
            <a:spLocks noGrp="1"/>
          </p:cNvSpPr>
          <p:nvPr>
            <p:ph type="title"/>
          </p:nvPr>
        </p:nvSpPr>
        <p:spPr/>
        <p:txBody>
          <a:bodyPr/>
          <a:lstStyle/>
          <a:p>
            <a:r>
              <a:rPr lang="it-IT" dirty="0"/>
              <a:t>Verifica dei risultati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B6798F0-369B-44E7-85F7-055E28544597}"/>
                  </a:ext>
                </a:extLst>
              </p:cNvPr>
              <p:cNvSpPr>
                <a:spLocks noGrp="1"/>
              </p:cNvSpPr>
              <p:nvPr>
                <p:ph idx="1"/>
              </p:nvPr>
            </p:nvSpPr>
            <p:spPr/>
            <p:txBody>
              <a:bodyPr>
                <a:normAutofit/>
              </a:bodyPr>
              <a:lstStyle/>
              <a:p>
                <a:r>
                  <a:rPr lang="it-IT" sz="1800" b="1" dirty="0">
                    <a:effectLst/>
                    <a:latin typeface="TimesNewRoman"/>
                    <a:ea typeface="PMingLiU" panose="02020500000000000000" pitchFamily="18" charset="-120"/>
                    <a:cs typeface="TimesNewRoman"/>
                  </a:rPr>
                  <a:t>Per verificare i risultati basta usare una </a:t>
                </a:r>
                <a:r>
                  <a:rPr lang="it-IT" sz="1800" b="1" i="1" dirty="0">
                    <a:solidFill>
                      <a:srgbClr val="C00000"/>
                    </a:solidFill>
                    <a:effectLst/>
                    <a:latin typeface="TimesNewRoman"/>
                    <a:ea typeface="PMingLiU" panose="02020500000000000000" pitchFamily="18" charset="-120"/>
                    <a:cs typeface="TimesNewRoman"/>
                  </a:rPr>
                  <a:t>proporzione</a:t>
                </a:r>
                <a:r>
                  <a:rPr lang="it-IT" sz="1800" b="1" dirty="0">
                    <a:latin typeface="TimesNewRoman"/>
                    <a:ea typeface="PMingLiU" panose="02020500000000000000" pitchFamily="18" charset="-120"/>
                    <a:cs typeface="TimesNewRoman"/>
                  </a:rPr>
                  <a:t>:</a:t>
                </a:r>
                <a:r>
                  <a:rPr lang="it-IT" sz="1800" dirty="0">
                    <a:effectLst/>
                    <a:latin typeface="TimesNewRoman"/>
                    <a:ea typeface="PMingLiU" panose="02020500000000000000" pitchFamily="18" charset="-120"/>
                    <a:cs typeface="TimesNewRoman"/>
                  </a:rPr>
                  <a:t>  </a:t>
                </a:r>
                <a:r>
                  <a:rPr lang="it-IT" sz="2000" b="1" i="1" dirty="0">
                    <a:effectLst/>
                    <a:highlight>
                      <a:srgbClr val="FFFF00"/>
                    </a:highlight>
                    <a:latin typeface="TimesNewRoman"/>
                    <a:ea typeface="PMingLiU" panose="02020500000000000000" pitchFamily="18" charset="-120"/>
                    <a:cs typeface="TimesNewRoman"/>
                  </a:rPr>
                  <a:t>v:V = s:S</a:t>
                </a:r>
                <a:r>
                  <a:rPr lang="it-IT" sz="2000" b="1" dirty="0">
                    <a:effectLst/>
                    <a:highlight>
                      <a:srgbClr val="FFFF00"/>
                    </a:highlight>
                    <a:latin typeface="TimesNewRoman"/>
                    <a:ea typeface="PMingLiU" panose="02020500000000000000" pitchFamily="18" charset="-120"/>
                    <a:cs typeface="TimesNewRoman"/>
                  </a:rPr>
                  <a:t> </a:t>
                </a:r>
                <a:r>
                  <a:rPr lang="it-IT" sz="1800" dirty="0">
                    <a:effectLst/>
                    <a:latin typeface="TimesNewRoman"/>
                    <a:ea typeface="PMingLiU" panose="02020500000000000000" pitchFamily="18" charset="-120"/>
                    <a:cs typeface="TimesNewRoman"/>
                  </a:rPr>
                  <a:t>(</a:t>
                </a:r>
                <a:r>
                  <a:rPr lang="it-IT" sz="1800" i="1" dirty="0">
                    <a:solidFill>
                      <a:srgbClr val="0070C0"/>
                    </a:solidFill>
                    <a:effectLst/>
                    <a:latin typeface="TimesNewRoman"/>
                    <a:ea typeface="PMingLiU" panose="02020500000000000000" pitchFamily="18" charset="-120"/>
                    <a:cs typeface="TimesNewRoman"/>
                  </a:rPr>
                  <a:t>v</a:t>
                </a:r>
                <a:r>
                  <a:rPr lang="it-IT" sz="1800" dirty="0">
                    <a:solidFill>
                      <a:srgbClr val="0070C0"/>
                    </a:solidFill>
                    <a:effectLst/>
                    <a:latin typeface="TimesNewRoman"/>
                    <a:ea typeface="PMingLiU" panose="02020500000000000000" pitchFamily="18" charset="-120"/>
                    <a:cs typeface="TimesNewRoman"/>
                  </a:rPr>
                  <a:t> è il numero </a:t>
                </a:r>
                <a:r>
                  <a:rPr lang="it-IT" sz="1800" b="1" dirty="0">
                    <a:solidFill>
                      <a:srgbClr val="0070C0"/>
                    </a:solidFill>
                    <a:effectLst/>
                    <a:latin typeface="TimesNewRoman"/>
                    <a:ea typeface="PMingLiU" panose="02020500000000000000" pitchFamily="18" charset="-120"/>
                    <a:cs typeface="TimesNewRoman"/>
                  </a:rPr>
                  <a:t>di voti della lista</a:t>
                </a:r>
                <a:r>
                  <a:rPr lang="it-IT" sz="1800" dirty="0">
                    <a:effectLst/>
                    <a:latin typeface="TimesNewRoman"/>
                    <a:ea typeface="PMingLiU" panose="02020500000000000000" pitchFamily="18" charset="-120"/>
                    <a:cs typeface="TimesNewRoman"/>
                  </a:rPr>
                  <a:t>,</a:t>
                </a:r>
                <a:r>
                  <a:rPr lang="it-IT" sz="1800" i="1" dirty="0">
                    <a:effectLst/>
                    <a:latin typeface="TimesNewRoman"/>
                    <a:ea typeface="PMingLiU" panose="02020500000000000000" pitchFamily="18" charset="-120"/>
                    <a:cs typeface="TimesNewRoman"/>
                  </a:rPr>
                  <a:t> </a:t>
                </a:r>
                <a:r>
                  <a:rPr lang="it-IT" sz="1800" b="1" i="1" dirty="0">
                    <a:solidFill>
                      <a:srgbClr val="00B050"/>
                    </a:solidFill>
                    <a:effectLst/>
                    <a:latin typeface="TimesNewRoman"/>
                    <a:ea typeface="PMingLiU" panose="02020500000000000000" pitchFamily="18" charset="-120"/>
                    <a:cs typeface="TimesNewRoman"/>
                  </a:rPr>
                  <a:t>V</a:t>
                </a:r>
                <a:r>
                  <a:rPr lang="it-IT" sz="1800" b="1" dirty="0">
                    <a:solidFill>
                      <a:srgbClr val="00B050"/>
                    </a:solidFill>
                    <a:effectLst/>
                    <a:latin typeface="TimesNewRoman"/>
                    <a:ea typeface="PMingLiU" panose="02020500000000000000" pitchFamily="18" charset="-120"/>
                    <a:cs typeface="TimesNewRoman"/>
                  </a:rPr>
                  <a:t> il numero dei voti totali</a:t>
                </a:r>
                <a:r>
                  <a:rPr lang="it-IT" sz="1800" dirty="0">
                    <a:effectLst/>
                    <a:latin typeface="TimesNewRoman"/>
                    <a:ea typeface="PMingLiU" panose="02020500000000000000" pitchFamily="18" charset="-120"/>
                    <a:cs typeface="TimesNewRoman"/>
                  </a:rPr>
                  <a:t>, </a:t>
                </a:r>
                <a:r>
                  <a:rPr lang="it-IT" sz="1800" b="1" i="1" dirty="0">
                    <a:solidFill>
                      <a:srgbClr val="FF0000"/>
                    </a:solidFill>
                    <a:effectLst/>
                    <a:latin typeface="TimesNewRoman"/>
                    <a:ea typeface="PMingLiU" panose="02020500000000000000" pitchFamily="18" charset="-120"/>
                    <a:cs typeface="TimesNewRoman"/>
                  </a:rPr>
                  <a:t>s</a:t>
                </a:r>
                <a:r>
                  <a:rPr lang="it-IT" sz="1800" b="1" dirty="0">
                    <a:solidFill>
                      <a:srgbClr val="FF0000"/>
                    </a:solidFill>
                    <a:effectLst/>
                    <a:latin typeface="TimesNewRoman"/>
                    <a:ea typeface="PMingLiU" panose="02020500000000000000" pitchFamily="18" charset="-120"/>
                    <a:cs typeface="TimesNewRoman"/>
                  </a:rPr>
                  <a:t> il numero di seggi della lista</a:t>
                </a:r>
                <a:r>
                  <a:rPr lang="it-IT" sz="1800" dirty="0">
                    <a:effectLst/>
                    <a:latin typeface="TimesNewRoman"/>
                    <a:ea typeface="PMingLiU" panose="02020500000000000000" pitchFamily="18" charset="-120"/>
                    <a:cs typeface="TimesNewRoman"/>
                  </a:rPr>
                  <a:t>, </a:t>
                </a:r>
                <a:r>
                  <a:rPr lang="it-IT" sz="1800" dirty="0">
                    <a:effectLst/>
                    <a:highlight>
                      <a:srgbClr val="FFFF00"/>
                    </a:highlight>
                    <a:latin typeface="TimesNewRoman"/>
                    <a:ea typeface="PMingLiU" panose="02020500000000000000" pitchFamily="18" charset="-120"/>
                    <a:cs typeface="TimesNewRoman"/>
                  </a:rPr>
                  <a:t>S il numero dei seggi disponibili).</a:t>
                </a:r>
                <a:endParaRPr lang="it-IT" sz="18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endParaRPr>
              </a:p>
              <a:p>
                <a:r>
                  <a:rPr lang="it-IT" dirty="0"/>
                  <a:t> Proporzione </a:t>
                </a:r>
                <a:r>
                  <a:rPr lang="it-IT" i="1" dirty="0">
                    <a:solidFill>
                      <a:srgbClr val="0070C0"/>
                    </a:solidFill>
                  </a:rPr>
                  <a:t>v</a:t>
                </a:r>
                <a:r>
                  <a:rPr lang="it-IT" i="1" dirty="0"/>
                  <a:t>:</a:t>
                </a:r>
                <a:r>
                  <a:rPr lang="it-IT" b="1" i="1" dirty="0">
                    <a:solidFill>
                      <a:srgbClr val="00B050"/>
                    </a:solidFill>
                  </a:rPr>
                  <a:t>V</a:t>
                </a:r>
                <a:r>
                  <a:rPr lang="it-IT" i="1" dirty="0"/>
                  <a:t>=</a:t>
                </a:r>
                <a:r>
                  <a:rPr lang="it-IT" b="1" i="1" dirty="0">
                    <a:solidFill>
                      <a:srgbClr val="FF0000"/>
                    </a:solidFill>
                  </a:rPr>
                  <a:t>s</a:t>
                </a:r>
                <a:r>
                  <a:rPr lang="it-IT" i="1" dirty="0"/>
                  <a:t>:</a:t>
                </a:r>
                <a:r>
                  <a:rPr lang="it-IT" i="1" dirty="0">
                    <a:highlight>
                      <a:srgbClr val="FFFF00"/>
                    </a:highlight>
                  </a:rPr>
                  <a:t>S</a:t>
                </a:r>
              </a:p>
              <a:p>
                <a14:m>
                  <m:oMath xmlns:m="http://schemas.openxmlformats.org/officeDocument/2006/math">
                    <m:r>
                      <a:rPr lang="it-IT" b="0" i="1" smtClean="0">
                        <a:latin typeface="Cambria Math" panose="02040503050406030204" pitchFamily="18" charset="0"/>
                      </a:rPr>
                      <m:t> </m:t>
                    </m:r>
                    <m:r>
                      <a:rPr lang="it-IT" b="1" i="1" smtClean="0">
                        <a:solidFill>
                          <a:srgbClr val="FF0000"/>
                        </a:solidFill>
                        <a:latin typeface="Cambria Math" panose="02040503050406030204" pitchFamily="18" charset="0"/>
                      </a:rPr>
                      <m:t>𝒔</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1" i="1" smtClean="0">
                            <a:latin typeface="Cambria Math" panose="02040503050406030204" pitchFamily="18" charset="0"/>
                          </a:rPr>
                          <m:t>𝒗</m:t>
                        </m:r>
                        <m:r>
                          <a:rPr lang="it-IT" b="0" i="1" smtClean="0">
                            <a:latin typeface="Cambria Math" panose="02040503050406030204" pitchFamily="18" charset="0"/>
                            <a:ea typeface="Cambria Math" panose="02040503050406030204" pitchFamily="18" charset="0"/>
                          </a:rPr>
                          <m:t>∙</m:t>
                        </m:r>
                        <m:r>
                          <a:rPr lang="it-IT" b="0" i="1" smtClean="0">
                            <a:highlight>
                              <a:srgbClr val="FFFF00"/>
                            </a:highlight>
                            <a:latin typeface="Cambria Math" panose="02040503050406030204" pitchFamily="18" charset="0"/>
                            <a:ea typeface="Cambria Math" panose="02040503050406030204" pitchFamily="18" charset="0"/>
                          </a:rPr>
                          <m:t>𝑆</m:t>
                        </m:r>
                      </m:num>
                      <m:den>
                        <m:r>
                          <a:rPr lang="it-IT" b="1" i="1" smtClean="0">
                            <a:solidFill>
                              <a:srgbClr val="00B050"/>
                            </a:solidFill>
                            <a:latin typeface="Cambria Math" panose="02040503050406030204" pitchFamily="18" charset="0"/>
                          </a:rPr>
                          <m:t>𝑽</m:t>
                        </m:r>
                      </m:den>
                    </m:f>
                  </m:oMath>
                </a14:m>
                <a:endParaRPr lang="it-IT" i="1" dirty="0"/>
              </a:p>
              <a:p>
                <a:pPr marL="0" indent="0">
                  <a:buNone/>
                </a:pPr>
                <a:endParaRPr lang="it-IT" i="1" dirty="0"/>
              </a:p>
              <a:p>
                <a:pPr marL="0" indent="0">
                  <a:buNone/>
                </a:pPr>
                <a:r>
                  <a:rPr lang="it-IT" sz="2400" i="1" dirty="0"/>
                  <a:t>Fissato il numero dei </a:t>
                </a:r>
                <a:r>
                  <a:rPr lang="it-IT" sz="2400" i="1" dirty="0">
                    <a:highlight>
                      <a:srgbClr val="FFFF00"/>
                    </a:highlight>
                  </a:rPr>
                  <a:t>seggi disponibili S</a:t>
                </a:r>
                <a:r>
                  <a:rPr lang="it-IT" sz="2400" i="1" dirty="0"/>
                  <a:t>, Il </a:t>
                </a:r>
                <a:r>
                  <a:rPr lang="it-IT" sz="2400" i="1" u="sng" dirty="0"/>
                  <a:t>numero dei seggi della lista </a:t>
                </a:r>
                <a:r>
                  <a:rPr lang="it-IT" sz="2400" b="1" i="1" u="sng" dirty="0">
                    <a:solidFill>
                      <a:srgbClr val="FF0000"/>
                    </a:solidFill>
                  </a:rPr>
                  <a:t>s</a:t>
                </a:r>
                <a:r>
                  <a:rPr lang="it-IT" sz="2400" i="1" u="sng" dirty="0"/>
                  <a:t> </a:t>
                </a:r>
                <a:r>
                  <a:rPr lang="it-IT" sz="2400" i="1" dirty="0"/>
                  <a:t>è  direttamente proporzionale al </a:t>
                </a:r>
                <a:r>
                  <a:rPr lang="it-IT" sz="2400" i="1" u="sng" dirty="0"/>
                  <a:t>numero dei voti della lista </a:t>
                </a:r>
                <a:r>
                  <a:rPr lang="it-IT" sz="2400" b="1" i="1" u="sng" dirty="0">
                    <a:solidFill>
                      <a:schemeClr val="tx2">
                        <a:lumMod val="60000"/>
                        <a:lumOff val="40000"/>
                      </a:schemeClr>
                    </a:solidFill>
                  </a:rPr>
                  <a:t>v</a:t>
                </a:r>
                <a:r>
                  <a:rPr lang="it-IT" sz="2400" b="1" i="1" u="sng" dirty="0"/>
                  <a:t> </a:t>
                </a:r>
                <a:r>
                  <a:rPr lang="it-IT" sz="2400" i="1" dirty="0"/>
                  <a:t>e inversamente proporzionale al </a:t>
                </a:r>
                <a:r>
                  <a:rPr lang="it-IT" sz="2400" i="1" u="sng" dirty="0"/>
                  <a:t>numero dei voti totali </a:t>
                </a:r>
                <a:r>
                  <a:rPr lang="it-IT" sz="2400" b="1" i="1" u="sng" dirty="0">
                    <a:solidFill>
                      <a:srgbClr val="00B050"/>
                    </a:solidFill>
                  </a:rPr>
                  <a:t>V.</a:t>
                </a:r>
              </a:p>
            </p:txBody>
          </p:sp>
        </mc:Choice>
        <mc:Fallback xmlns="">
          <p:sp>
            <p:nvSpPr>
              <p:cNvPr id="3" name="Segnaposto contenuto 2">
                <a:extLst>
                  <a:ext uri="{FF2B5EF4-FFF2-40B4-BE49-F238E27FC236}">
                    <a16:creationId xmlns:a16="http://schemas.microsoft.com/office/drawing/2014/main" id="{7B6798F0-369B-44E7-85F7-055E28544597}"/>
                  </a:ext>
                </a:extLst>
              </p:cNvPr>
              <p:cNvSpPr>
                <a:spLocks noGrp="1" noRot="1" noChangeAspect="1" noMove="1" noResize="1" noEditPoints="1" noAdjustHandles="1" noChangeArrowheads="1" noChangeShapeType="1" noTextEdit="1"/>
              </p:cNvSpPr>
              <p:nvPr>
                <p:ph idx="1"/>
              </p:nvPr>
            </p:nvSpPr>
            <p:spPr>
              <a:blipFill>
                <a:blip r:embed="rId2"/>
                <a:stretch>
                  <a:fillRect l="-1704" t="-809" r="-1333"/>
                </a:stretch>
              </a:blipFill>
            </p:spPr>
            <p:txBody>
              <a:bodyPr/>
              <a:lstStyle/>
              <a:p>
                <a:r>
                  <a:rPr lang="it-IT">
                    <a:noFill/>
                  </a:rPr>
                  <a:t> </a:t>
                </a:r>
              </a:p>
            </p:txBody>
          </p:sp>
        </mc:Fallback>
      </mc:AlternateContent>
      <p:sp>
        <p:nvSpPr>
          <p:cNvPr id="4" name="Segnaposto piè di pagina 3">
            <a:extLst>
              <a:ext uri="{FF2B5EF4-FFF2-40B4-BE49-F238E27FC236}">
                <a16:creationId xmlns:a16="http://schemas.microsoft.com/office/drawing/2014/main" id="{7F50A65B-E7FA-4C64-AD61-FA94C9254437}"/>
              </a:ext>
            </a:extLst>
          </p:cNvPr>
          <p:cNvSpPr>
            <a:spLocks noGrp="1"/>
          </p:cNvSpPr>
          <p:nvPr>
            <p:ph type="ftr" sz="quarter" idx="11"/>
          </p:nvPr>
        </p:nvSpPr>
        <p:spPr>
          <a:xfrm>
            <a:off x="1619672" y="6356350"/>
            <a:ext cx="6192688"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D5054C75-DD63-4F80-AE62-DEF5CA12CD95}"/>
              </a:ext>
            </a:extLst>
          </p:cNvPr>
          <p:cNvSpPr>
            <a:spLocks noGrp="1"/>
          </p:cNvSpPr>
          <p:nvPr>
            <p:ph type="dt" sz="half" idx="10"/>
          </p:nvPr>
        </p:nvSpPr>
        <p:spPr/>
        <p:txBody>
          <a:bodyPr/>
          <a:lstStyle/>
          <a:p>
            <a:fld id="{F0AE7F4C-6D64-400B-AE67-A5F8DB36943A}" type="datetime1">
              <a:rPr lang="it-IT" smtClean="0"/>
              <a:t>17/11/2020</a:t>
            </a:fld>
            <a:endParaRPr lang="it-IT"/>
          </a:p>
        </p:txBody>
      </p:sp>
    </p:spTree>
    <p:extLst>
      <p:ext uri="{BB962C8B-B14F-4D97-AF65-F5344CB8AC3E}">
        <p14:creationId xmlns:p14="http://schemas.microsoft.com/office/powerpoint/2010/main" val="3421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932FBB5-11AF-4ECD-A061-0CF82285126A}"/>
              </a:ext>
            </a:extLst>
          </p:cNvPr>
          <p:cNvSpPr>
            <a:spLocks noGrp="1"/>
          </p:cNvSpPr>
          <p:nvPr>
            <p:ph type="ftr" sz="quarter" idx="11"/>
          </p:nvPr>
        </p:nvSpPr>
        <p:spPr>
          <a:xfrm>
            <a:off x="1866900" y="6356350"/>
            <a:ext cx="5369396" cy="365125"/>
          </a:xfrm>
        </p:spPr>
        <p:txBody>
          <a:bodyPr/>
          <a:lstStyle/>
          <a:p>
            <a:r>
              <a:rPr lang="it-IT" dirty="0"/>
              <a:t>La matematica delle elezioni (Marcello Pedone).  Webinar. 10 novembre 2020 </a:t>
            </a:r>
          </a:p>
        </p:txBody>
      </p:sp>
      <p:pic>
        <p:nvPicPr>
          <p:cNvPr id="6" name="Immagine 5">
            <a:extLst>
              <a:ext uri="{FF2B5EF4-FFF2-40B4-BE49-F238E27FC236}">
                <a16:creationId xmlns:a16="http://schemas.microsoft.com/office/drawing/2014/main" id="{A4B42CF0-D8DA-48A8-8DE0-D3A1E38687D4}"/>
              </a:ext>
            </a:extLst>
          </p:cNvPr>
          <p:cNvPicPr>
            <a:picLocks noChangeAspect="1"/>
          </p:cNvPicPr>
          <p:nvPr/>
        </p:nvPicPr>
        <p:blipFill>
          <a:blip r:embed="rId2"/>
          <a:stretch>
            <a:fillRect/>
          </a:stretch>
        </p:blipFill>
        <p:spPr>
          <a:xfrm>
            <a:off x="4355976" y="1521280"/>
            <a:ext cx="4152900" cy="4200525"/>
          </a:xfrm>
          <a:prstGeom prst="rect">
            <a:avLst/>
          </a:prstGeom>
        </p:spPr>
      </p:pic>
      <p:sp>
        <p:nvSpPr>
          <p:cNvPr id="10" name="CasellaDiTesto 9">
            <a:extLst>
              <a:ext uri="{FF2B5EF4-FFF2-40B4-BE49-F238E27FC236}">
                <a16:creationId xmlns:a16="http://schemas.microsoft.com/office/drawing/2014/main" id="{49B843A4-1962-44A3-ACBE-310C904269DA}"/>
              </a:ext>
            </a:extLst>
          </p:cNvPr>
          <p:cNvSpPr txBox="1"/>
          <p:nvPr/>
        </p:nvSpPr>
        <p:spPr>
          <a:xfrm>
            <a:off x="516860" y="260649"/>
            <a:ext cx="7992015" cy="923330"/>
          </a:xfrm>
          <a:prstGeom prst="rect">
            <a:avLst/>
          </a:prstGeom>
          <a:noFill/>
        </p:spPr>
        <p:txBody>
          <a:bodyPr wrap="square">
            <a:spAutoFit/>
          </a:bodyPr>
          <a:lstStyle/>
          <a:p>
            <a:pPr marL="0" indent="0">
              <a:buNone/>
            </a:pPr>
            <a:r>
              <a:rPr lang="it-IT" sz="1800" i="1" dirty="0"/>
              <a:t>Fissato il numero dei </a:t>
            </a:r>
            <a:r>
              <a:rPr lang="it-IT" sz="1800" i="1" dirty="0">
                <a:highlight>
                  <a:srgbClr val="FFFF00"/>
                </a:highlight>
              </a:rPr>
              <a:t>seggi disponibili S</a:t>
            </a:r>
            <a:r>
              <a:rPr lang="it-IT" sz="1800" i="1" dirty="0"/>
              <a:t>, Il </a:t>
            </a:r>
            <a:r>
              <a:rPr lang="it-IT" sz="1800" i="1" u="sng" dirty="0"/>
              <a:t>numero dei seggi della lista </a:t>
            </a:r>
            <a:r>
              <a:rPr lang="it-IT" sz="1800" b="1" i="1" u="sng" dirty="0">
                <a:solidFill>
                  <a:srgbClr val="FF0000"/>
                </a:solidFill>
              </a:rPr>
              <a:t>s</a:t>
            </a:r>
            <a:r>
              <a:rPr lang="it-IT" sz="1800" i="1" u="sng" dirty="0"/>
              <a:t> </a:t>
            </a:r>
            <a:r>
              <a:rPr lang="it-IT" sz="1800" i="1" dirty="0"/>
              <a:t>è  direttamente proporzionale al </a:t>
            </a:r>
            <a:r>
              <a:rPr lang="it-IT" sz="1800" i="1" u="sng" dirty="0"/>
              <a:t>numero dei voti della lista </a:t>
            </a:r>
            <a:r>
              <a:rPr lang="it-IT" sz="1800" b="1" i="1" u="sng" dirty="0">
                <a:solidFill>
                  <a:schemeClr val="tx2">
                    <a:lumMod val="60000"/>
                    <a:lumOff val="40000"/>
                  </a:schemeClr>
                </a:solidFill>
              </a:rPr>
              <a:t>v</a:t>
            </a:r>
            <a:r>
              <a:rPr lang="it-IT" sz="1800" b="1" i="1" u="sng" dirty="0"/>
              <a:t> </a:t>
            </a:r>
            <a:r>
              <a:rPr lang="it-IT" sz="1800" i="1" dirty="0"/>
              <a:t>e inversamente proporzionale al </a:t>
            </a:r>
            <a:r>
              <a:rPr lang="it-IT" sz="1800" i="1" u="sng" dirty="0"/>
              <a:t>numero dei voti totali </a:t>
            </a:r>
            <a:r>
              <a:rPr lang="it-IT" sz="1800" b="1" i="1" u="sng" dirty="0">
                <a:solidFill>
                  <a:srgbClr val="00B050"/>
                </a:solidFill>
              </a:rPr>
              <a:t>V.</a:t>
            </a:r>
          </a:p>
        </p:txBody>
      </p:sp>
      <p:pic>
        <p:nvPicPr>
          <p:cNvPr id="12" name="Immagine 11">
            <a:extLst>
              <a:ext uri="{FF2B5EF4-FFF2-40B4-BE49-F238E27FC236}">
                <a16:creationId xmlns:a16="http://schemas.microsoft.com/office/drawing/2014/main" id="{B86C36DB-267C-4B78-834F-8223DC5342F3}"/>
              </a:ext>
            </a:extLst>
          </p:cNvPr>
          <p:cNvPicPr>
            <a:picLocks noChangeAspect="1"/>
          </p:cNvPicPr>
          <p:nvPr/>
        </p:nvPicPr>
        <p:blipFill>
          <a:blip r:embed="rId3"/>
          <a:stretch>
            <a:fillRect/>
          </a:stretch>
        </p:blipFill>
        <p:spPr>
          <a:xfrm>
            <a:off x="635124" y="3284984"/>
            <a:ext cx="3438525" cy="2247900"/>
          </a:xfrm>
          <a:prstGeom prst="rect">
            <a:avLst/>
          </a:prstGeom>
        </p:spPr>
      </p:pic>
      <p:sp>
        <p:nvSpPr>
          <p:cNvPr id="2" name="Segnaposto data 1">
            <a:extLst>
              <a:ext uri="{FF2B5EF4-FFF2-40B4-BE49-F238E27FC236}">
                <a16:creationId xmlns:a16="http://schemas.microsoft.com/office/drawing/2014/main" id="{3DB1F45A-1619-4A1A-9A5F-898759EE703F}"/>
              </a:ext>
            </a:extLst>
          </p:cNvPr>
          <p:cNvSpPr>
            <a:spLocks noGrp="1"/>
          </p:cNvSpPr>
          <p:nvPr>
            <p:ph type="dt" sz="half" idx="10"/>
          </p:nvPr>
        </p:nvSpPr>
        <p:spPr/>
        <p:txBody>
          <a:bodyPr/>
          <a:lstStyle/>
          <a:p>
            <a:fld id="{63454CED-43B2-4159-B1A4-61D8831F112C}" type="datetime1">
              <a:rPr lang="it-IT" smtClean="0"/>
              <a:t>17/11/2020</a:t>
            </a:fld>
            <a:endParaRPr lang="it-IT"/>
          </a:p>
        </p:txBody>
      </p:sp>
    </p:spTree>
    <p:extLst>
      <p:ext uri="{BB962C8B-B14F-4D97-AF65-F5344CB8AC3E}">
        <p14:creationId xmlns:p14="http://schemas.microsoft.com/office/powerpoint/2010/main" val="313286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948" y="265212"/>
            <a:ext cx="8229600" cy="1143000"/>
          </a:xfrm>
        </p:spPr>
        <p:txBody>
          <a:bodyPr>
            <a:noAutofit/>
          </a:bodyPr>
          <a:lstStyle/>
          <a:p>
            <a:r>
              <a:rPr lang="it-IT" sz="2800" b="1" i="1" dirty="0">
                <a:solidFill>
                  <a:srgbClr val="C00000"/>
                </a:solidFill>
              </a:rPr>
              <a:t>U.D.A. “La matematica delle elezioni”</a:t>
            </a:r>
            <a:br>
              <a:rPr lang="it-IT" sz="2800" b="1" i="1" dirty="0">
                <a:solidFill>
                  <a:srgbClr val="C00000"/>
                </a:solidFill>
              </a:rPr>
            </a:br>
            <a:br>
              <a:rPr lang="it-IT" sz="3200" dirty="0"/>
            </a:br>
            <a:endParaRPr lang="it-IT" sz="2800" dirty="0"/>
          </a:p>
        </p:txBody>
      </p:sp>
      <p:sp>
        <p:nvSpPr>
          <p:cNvPr id="3" name="Segnaposto contenuto 2"/>
          <p:cNvSpPr>
            <a:spLocks noGrp="1"/>
          </p:cNvSpPr>
          <p:nvPr>
            <p:ph idx="1"/>
          </p:nvPr>
        </p:nvSpPr>
        <p:spPr>
          <a:xfrm>
            <a:off x="28596" y="692696"/>
            <a:ext cx="8719868" cy="4896544"/>
          </a:xfrm>
        </p:spPr>
        <p:txBody>
          <a:bodyPr>
            <a:noAutofit/>
          </a:bodyPr>
          <a:lstStyle/>
          <a:p>
            <a:r>
              <a:rPr lang="it-IT" sz="1400" b="1" dirty="0"/>
              <a:t>Discipline coinvolte</a:t>
            </a:r>
            <a:r>
              <a:rPr lang="it-IT" sz="1400" dirty="0"/>
              <a:t>: </a:t>
            </a:r>
            <a:r>
              <a:rPr lang="it-IT" sz="1400" i="1" dirty="0">
                <a:solidFill>
                  <a:srgbClr val="FF0000"/>
                </a:solidFill>
              </a:rPr>
              <a:t>Matematica, Diritto, Italiano, Storia e Informatica</a:t>
            </a:r>
          </a:p>
          <a:p>
            <a:pPr marL="0" indent="0">
              <a:buNone/>
            </a:pPr>
            <a:endParaRPr lang="it-IT" sz="1400" dirty="0"/>
          </a:p>
          <a:p>
            <a:r>
              <a:rPr lang="it-IT" sz="1600" b="1" dirty="0"/>
              <a:t>Finalità: </a:t>
            </a:r>
            <a:r>
              <a:rPr lang="it-IT" sz="1600" b="1" dirty="0">
                <a:solidFill>
                  <a:srgbClr val="C00000"/>
                </a:solidFill>
              </a:rPr>
              <a:t>riflessione sulla rappresentatività e democrazia nelle scelte, con particolare riferimento ai sistemi elettorali di tipo proporzionale puro e proporzionale corretto. </a:t>
            </a:r>
          </a:p>
          <a:p>
            <a:pPr marL="0" indent="0">
              <a:buNone/>
            </a:pPr>
            <a:endParaRPr lang="it-IT" sz="1600" b="1" dirty="0">
              <a:solidFill>
                <a:srgbClr val="C00000"/>
              </a:solidFill>
            </a:endParaRPr>
          </a:p>
          <a:p>
            <a:r>
              <a:rPr lang="it-IT" sz="1400" b="1" dirty="0"/>
              <a:t>Obiettivi specifici: </a:t>
            </a:r>
            <a:r>
              <a:rPr lang="it-IT" sz="1400" b="1" i="1" dirty="0">
                <a:solidFill>
                  <a:srgbClr val="C00000"/>
                </a:solidFill>
              </a:rPr>
              <a:t>saper usare rapporti e proporzioni in problemi della realtà quotidiana</a:t>
            </a:r>
            <a:r>
              <a:rPr lang="it-IT" sz="1400" i="1" dirty="0">
                <a:solidFill>
                  <a:srgbClr val="C00000"/>
                </a:solidFill>
              </a:rPr>
              <a:t>. </a:t>
            </a:r>
            <a:endParaRPr lang="it-IT" sz="1400" dirty="0">
              <a:solidFill>
                <a:srgbClr val="C00000"/>
              </a:solidFill>
            </a:endParaRPr>
          </a:p>
          <a:p>
            <a:r>
              <a:rPr lang="it-IT" sz="1400" b="1" i="1" dirty="0"/>
              <a:t>[</a:t>
            </a:r>
            <a:r>
              <a:rPr lang="it-IT" sz="1400" i="1" dirty="0">
                <a:highlight>
                  <a:srgbClr val="FFFF00"/>
                </a:highlight>
              </a:rPr>
              <a:t>L’insegnamento della matematica «deve contribuire, insieme con tutte le altre discipline, alla formazione del cittadino, in modo da consentirgli di partecipare alla vita sociale con consapevolezza e capacità critica </a:t>
            </a:r>
            <a:r>
              <a:rPr lang="it-IT" sz="1200" i="1" dirty="0"/>
              <a:t>(Commissione UMI, “Ciclo secondario: la matematica del cittadino”, Progetto Alice,Roma, Ed. Pagine , Vol. IV n. 10 ,2003)] </a:t>
            </a:r>
          </a:p>
          <a:p>
            <a:pPr marL="0" indent="0">
              <a:buNone/>
            </a:pPr>
            <a:endParaRPr lang="it-IT" sz="1200" i="1" dirty="0"/>
          </a:p>
          <a:p>
            <a:r>
              <a:rPr lang="it-IT" sz="1400" b="1" dirty="0"/>
              <a:t>Competenze Matematiche</a:t>
            </a:r>
            <a:r>
              <a:rPr lang="it-IT" sz="1400" dirty="0"/>
              <a:t>: </a:t>
            </a:r>
            <a:r>
              <a:rPr lang="it-IT" sz="1400" b="1" i="1" dirty="0">
                <a:solidFill>
                  <a:srgbClr val="C00000"/>
                </a:solidFill>
              </a:rPr>
              <a:t>esprimere adeguatamente informazioni, risolvere e porsi problemi, progettare e costruire modelli di situazioni reali, operare scelte in condizioni di incertezza. </a:t>
            </a:r>
          </a:p>
          <a:p>
            <a:r>
              <a:rPr lang="it-IT" sz="1400" b="1" dirty="0">
                <a:highlight>
                  <a:srgbClr val="FFFF00"/>
                </a:highlight>
              </a:rPr>
              <a:t>Metodologia</a:t>
            </a:r>
            <a:r>
              <a:rPr lang="it-IT" sz="1400" dirty="0">
                <a:highlight>
                  <a:srgbClr val="FFFF00"/>
                </a:highlight>
              </a:rPr>
              <a:t>:  «</a:t>
            </a:r>
            <a:r>
              <a:rPr lang="it-IT" sz="1400" b="1" i="1" dirty="0">
                <a:highlight>
                  <a:srgbClr val="FFFF00"/>
                </a:highlight>
              </a:rPr>
              <a:t>procedere per paradossi» per catturare l’attenzione dei ragazzi, incuriosirli più di quanto non possa fare un percorso “normale‟ e soprattutto far loro apprezzare come la matematica  possa scoprire le incongruenze dell’uso del senso comune in semplici fatti della vita di tutti i giorni. </a:t>
            </a:r>
          </a:p>
          <a:p>
            <a:r>
              <a:rPr lang="it-IT" sz="1400" b="1" dirty="0"/>
              <a:t>Prerequisiti</a:t>
            </a:r>
            <a:r>
              <a:rPr lang="it-IT" sz="1400" dirty="0"/>
              <a:t>: </a:t>
            </a:r>
            <a:r>
              <a:rPr lang="it-IT" sz="1400" b="1" i="1" dirty="0">
                <a:solidFill>
                  <a:srgbClr val="C00000"/>
                </a:solidFill>
              </a:rPr>
              <a:t>saper fare le divisioni con il resto, saper operare con i numeri decimali, conoscere  le nozioni di frazione, rapporto e proporzione. </a:t>
            </a:r>
          </a:p>
          <a:p>
            <a:endParaRPr lang="it-IT" sz="1400" b="1" i="1" dirty="0">
              <a:solidFill>
                <a:srgbClr val="C00000"/>
              </a:solidFill>
            </a:endParaRPr>
          </a:p>
          <a:p>
            <a:pPr>
              <a:buNone/>
            </a:pPr>
            <a:r>
              <a:rPr lang="it-IT" sz="1400" b="1" dirty="0"/>
              <a:t>Contenuti trasversali </a:t>
            </a:r>
            <a:r>
              <a:rPr lang="it-IT" sz="1400" dirty="0"/>
              <a:t>(Diritto) </a:t>
            </a:r>
          </a:p>
          <a:p>
            <a:pPr>
              <a:buFont typeface="Wingdings" pitchFamily="2" charset="2"/>
              <a:buChar char="Ø"/>
            </a:pPr>
            <a:r>
              <a:rPr lang="it-IT" sz="1400" dirty="0"/>
              <a:t>Concetto di democrazia </a:t>
            </a:r>
          </a:p>
          <a:p>
            <a:pPr>
              <a:buFont typeface="Wingdings" pitchFamily="2" charset="2"/>
              <a:buChar char="Ø"/>
            </a:pPr>
            <a:r>
              <a:rPr lang="it-IT" sz="1400" dirty="0"/>
              <a:t>Sistemi elettorali </a:t>
            </a:r>
          </a:p>
          <a:p>
            <a:pPr>
              <a:buFont typeface="Wingdings" pitchFamily="2" charset="2"/>
              <a:buChar char="Ø"/>
            </a:pPr>
            <a:r>
              <a:rPr lang="it-IT" sz="1400" dirty="0"/>
              <a:t> Concetti di: </a:t>
            </a:r>
            <a:r>
              <a:rPr lang="it-IT" sz="1400" b="1" i="1" dirty="0"/>
              <a:t>suffragio universale</a:t>
            </a:r>
            <a:r>
              <a:rPr lang="it-IT" sz="1400" i="1" dirty="0"/>
              <a:t>, </a:t>
            </a:r>
            <a:r>
              <a:rPr lang="it-IT" sz="1400" b="1" i="1" dirty="0"/>
              <a:t>maggioranza assoluta</a:t>
            </a:r>
            <a:r>
              <a:rPr lang="it-IT" sz="1400" i="1" dirty="0"/>
              <a:t>, </a:t>
            </a:r>
            <a:r>
              <a:rPr lang="it-IT" sz="1400" b="1" i="1" dirty="0"/>
              <a:t>maggioranza relativa</a:t>
            </a:r>
            <a:r>
              <a:rPr lang="it-IT" sz="1400" i="1" dirty="0"/>
              <a:t>, </a:t>
            </a:r>
            <a:r>
              <a:rPr lang="it-IT" sz="1400" b="1" i="1" dirty="0"/>
              <a:t>attribuzione dei seggi</a:t>
            </a:r>
            <a:r>
              <a:rPr lang="it-IT" sz="1400" i="1" dirty="0"/>
              <a:t>. </a:t>
            </a:r>
            <a:endParaRPr lang="it-IT" sz="1400" dirty="0"/>
          </a:p>
          <a:p>
            <a:endParaRPr lang="it-IT" sz="1400" dirty="0"/>
          </a:p>
        </p:txBody>
      </p:sp>
      <p:sp>
        <p:nvSpPr>
          <p:cNvPr id="4" name="Segnaposto piè di pagina 3">
            <a:extLst>
              <a:ext uri="{FF2B5EF4-FFF2-40B4-BE49-F238E27FC236}">
                <a16:creationId xmlns:a16="http://schemas.microsoft.com/office/drawing/2014/main" id="{D1154299-5B90-4557-9113-6702189EF601}"/>
              </a:ext>
            </a:extLst>
          </p:cNvPr>
          <p:cNvSpPr>
            <a:spLocks noGrp="1"/>
          </p:cNvSpPr>
          <p:nvPr>
            <p:ph type="ftr" sz="quarter" idx="11"/>
          </p:nvPr>
        </p:nvSpPr>
        <p:spPr>
          <a:xfrm>
            <a:off x="1115616" y="6356350"/>
            <a:ext cx="6840760" cy="365125"/>
          </a:xfrm>
        </p:spPr>
        <p:txBody>
          <a:bodyPr/>
          <a:lstStyle/>
          <a:p>
            <a:r>
              <a:rPr lang="it-IT"/>
              <a:t>La matematica delle elezioni (Marcello Pedone).  Webinar. 10 novembre 2020 </a:t>
            </a:r>
            <a:endParaRPr lang="it-IT" dirty="0"/>
          </a:p>
        </p:txBody>
      </p:sp>
      <p:sp>
        <p:nvSpPr>
          <p:cNvPr id="5" name="Segnaposto data 4">
            <a:extLst>
              <a:ext uri="{FF2B5EF4-FFF2-40B4-BE49-F238E27FC236}">
                <a16:creationId xmlns:a16="http://schemas.microsoft.com/office/drawing/2014/main" id="{E067F768-2164-46C6-974C-83B8F3A8EDDB}"/>
              </a:ext>
            </a:extLst>
          </p:cNvPr>
          <p:cNvSpPr>
            <a:spLocks noGrp="1"/>
          </p:cNvSpPr>
          <p:nvPr>
            <p:ph type="dt" sz="half" idx="10"/>
          </p:nvPr>
        </p:nvSpPr>
        <p:spPr/>
        <p:txBody>
          <a:bodyPr/>
          <a:lstStyle/>
          <a:p>
            <a:fld id="{83C26445-55B4-45BA-952F-E86223163D37}" type="datetime1">
              <a:rPr lang="it-IT" smtClean="0"/>
              <a:t>17/11/2020</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grpId="0" nodeType="clickEffect">
                                  <p:stCondLst>
                                    <p:cond delay="0"/>
                                  </p:stCondLst>
                                  <p:iterate type="lt">
                                    <p:tmPct val="4000"/>
                                  </p:iterate>
                                  <p:childTnLst>
                                    <p:set>
                                      <p:cBhvr override="childStyle">
                                        <p:cTn id="26" dur="500" fill="hold"/>
                                        <p:tgtEl>
                                          <p:spTgt spid="3">
                                            <p:txEl>
                                              <p:pRg st="5" end="5"/>
                                            </p:txEl>
                                          </p:spTgt>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grpId="0" nodeType="clickEffect">
                                  <p:stCondLst>
                                    <p:cond delay="0"/>
                                  </p:stCondLst>
                                  <p:iterate type="lt">
                                    <p:tmPct val="4000"/>
                                  </p:iterate>
                                  <p:childTnLst>
                                    <p:set>
                                      <p:cBhvr override="childStyle">
                                        <p:cTn id="38" dur="500" fill="hold"/>
                                        <p:tgtEl>
                                          <p:spTgt spid="3">
                                            <p:txEl>
                                              <p:pRg st="8" end="8"/>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1000"/>
                                        <p:tgtEl>
                                          <p:spTgt spid="3">
                                            <p:txEl>
                                              <p:pRg st="13" end="13"/>
                                            </p:txEl>
                                          </p:spTgt>
                                        </p:tgtEl>
                                      </p:cBhvr>
                                    </p:animEffect>
                                    <p:anim calcmode="lin" valueType="num">
                                      <p:cBhvr>
                                        <p:cTn id="6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1000"/>
                                        <p:tgtEl>
                                          <p:spTgt spid="3">
                                            <p:txEl>
                                              <p:pRg st="14" end="14"/>
                                            </p:txEl>
                                          </p:spTgt>
                                        </p:tgtEl>
                                      </p:cBhvr>
                                    </p:animEffect>
                                    <p:anim calcmode="lin" valueType="num">
                                      <p:cBhvr>
                                        <p:cTn id="7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40030F-A5BF-4E7C-8771-98BCE7A9DE20}"/>
              </a:ext>
            </a:extLst>
          </p:cNvPr>
          <p:cNvSpPr>
            <a:spLocks noGrp="1"/>
          </p:cNvSpPr>
          <p:nvPr>
            <p:ph type="ftr" sz="quarter" idx="11"/>
          </p:nvPr>
        </p:nvSpPr>
        <p:spPr>
          <a:xfrm>
            <a:off x="2195736" y="6356350"/>
            <a:ext cx="6696744" cy="365125"/>
          </a:xfrm>
        </p:spPr>
        <p:txBody>
          <a:bodyPr/>
          <a:lstStyle/>
          <a:p>
            <a:r>
              <a:rPr lang="it-IT" dirty="0"/>
              <a:t>La matematica delle elezioni (Marcello Pedone).  Webinar. 10 novembre 2020 </a:t>
            </a:r>
          </a:p>
        </p:txBody>
      </p:sp>
      <p:pic>
        <p:nvPicPr>
          <p:cNvPr id="4" name="Immagine 3">
            <a:extLst>
              <a:ext uri="{FF2B5EF4-FFF2-40B4-BE49-F238E27FC236}">
                <a16:creationId xmlns:a16="http://schemas.microsoft.com/office/drawing/2014/main" id="{A6F5BDA3-1EC9-4C45-951F-E641343FC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64389"/>
            <a:ext cx="6588224" cy="3064611"/>
          </a:xfrm>
          <a:prstGeom prst="rect">
            <a:avLst/>
          </a:prstGeom>
        </p:spPr>
      </p:pic>
      <p:pic>
        <p:nvPicPr>
          <p:cNvPr id="6" name="Immagine 5">
            <a:extLst>
              <a:ext uri="{FF2B5EF4-FFF2-40B4-BE49-F238E27FC236}">
                <a16:creationId xmlns:a16="http://schemas.microsoft.com/office/drawing/2014/main" id="{8429706A-7F90-45A9-9DE6-F7CC57D196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212976"/>
            <a:ext cx="6019800" cy="2800200"/>
          </a:xfrm>
          <a:prstGeom prst="rect">
            <a:avLst/>
          </a:prstGeom>
        </p:spPr>
      </p:pic>
      <p:sp>
        <p:nvSpPr>
          <p:cNvPr id="8" name="CasellaDiTesto 7">
            <a:extLst>
              <a:ext uri="{FF2B5EF4-FFF2-40B4-BE49-F238E27FC236}">
                <a16:creationId xmlns:a16="http://schemas.microsoft.com/office/drawing/2014/main" id="{29EF9257-698B-4FEC-B26A-4C5E4B400036}"/>
              </a:ext>
            </a:extLst>
          </p:cNvPr>
          <p:cNvSpPr txBox="1"/>
          <p:nvPr/>
        </p:nvSpPr>
        <p:spPr>
          <a:xfrm>
            <a:off x="4716016" y="0"/>
            <a:ext cx="4572000" cy="1077218"/>
          </a:xfrm>
          <a:prstGeom prst="rect">
            <a:avLst/>
          </a:prstGeom>
          <a:noFill/>
        </p:spPr>
        <p:txBody>
          <a:bodyPr wrap="square">
            <a:spAutoFit/>
          </a:bodyPr>
          <a:lstStyle/>
          <a:p>
            <a:pPr marL="0" indent="0">
              <a:buNone/>
            </a:pPr>
            <a:r>
              <a:rPr lang="it-IT" sz="1600" i="1" dirty="0"/>
              <a:t>Fissato il numero dei </a:t>
            </a:r>
            <a:r>
              <a:rPr lang="it-IT" sz="1600" i="1" dirty="0">
                <a:highlight>
                  <a:srgbClr val="FFFF00"/>
                </a:highlight>
              </a:rPr>
              <a:t>seggi disponibili S</a:t>
            </a:r>
            <a:r>
              <a:rPr lang="it-IT" sz="1600" i="1" dirty="0"/>
              <a:t>, Il </a:t>
            </a:r>
            <a:r>
              <a:rPr lang="it-IT" sz="1600" i="1" u="sng" dirty="0"/>
              <a:t>numero dei seggi della lista </a:t>
            </a:r>
            <a:r>
              <a:rPr lang="it-IT" sz="1600" b="1" i="1" u="sng" dirty="0">
                <a:solidFill>
                  <a:srgbClr val="FF0000"/>
                </a:solidFill>
              </a:rPr>
              <a:t>s</a:t>
            </a:r>
            <a:r>
              <a:rPr lang="it-IT" sz="1600" i="1" u="sng" dirty="0"/>
              <a:t> </a:t>
            </a:r>
            <a:r>
              <a:rPr lang="it-IT" sz="1600" i="1" dirty="0"/>
              <a:t>è  direttamente proporzionale al </a:t>
            </a:r>
            <a:r>
              <a:rPr lang="it-IT" sz="1600" i="1" u="sng" dirty="0"/>
              <a:t>numero dei voti della lista </a:t>
            </a:r>
            <a:r>
              <a:rPr lang="it-IT" sz="1600" b="1" i="1" u="sng" dirty="0">
                <a:solidFill>
                  <a:schemeClr val="tx2">
                    <a:lumMod val="60000"/>
                    <a:lumOff val="40000"/>
                  </a:schemeClr>
                </a:solidFill>
              </a:rPr>
              <a:t>v</a:t>
            </a:r>
            <a:r>
              <a:rPr lang="it-IT" sz="1600" b="1" i="1" u="sng" dirty="0"/>
              <a:t> </a:t>
            </a:r>
            <a:r>
              <a:rPr lang="it-IT" sz="1600" i="1" dirty="0"/>
              <a:t>e inversamente proporzionale al </a:t>
            </a:r>
            <a:r>
              <a:rPr lang="it-IT" sz="1600" i="1" u="sng" dirty="0"/>
              <a:t>numero dei voti totali </a:t>
            </a:r>
            <a:r>
              <a:rPr lang="it-IT" sz="1600" b="1" i="1" u="sng" dirty="0">
                <a:solidFill>
                  <a:srgbClr val="00B050"/>
                </a:solidFill>
              </a:rPr>
              <a:t>V.</a:t>
            </a:r>
          </a:p>
        </p:txBody>
      </p:sp>
      <p:sp>
        <p:nvSpPr>
          <p:cNvPr id="3" name="Segnaposto data 2">
            <a:extLst>
              <a:ext uri="{FF2B5EF4-FFF2-40B4-BE49-F238E27FC236}">
                <a16:creationId xmlns:a16="http://schemas.microsoft.com/office/drawing/2014/main" id="{3B341048-B6F0-4EE8-9301-C7BDBE8AB236}"/>
              </a:ext>
            </a:extLst>
          </p:cNvPr>
          <p:cNvSpPr>
            <a:spLocks noGrp="1"/>
          </p:cNvSpPr>
          <p:nvPr>
            <p:ph type="dt" sz="half" idx="10"/>
          </p:nvPr>
        </p:nvSpPr>
        <p:spPr/>
        <p:txBody>
          <a:bodyPr/>
          <a:lstStyle/>
          <a:p>
            <a:fld id="{BD4368D4-D886-4992-8603-2F3A6A0CC6E5}" type="datetime1">
              <a:rPr lang="it-IT" smtClean="0"/>
              <a:t>17/11/2020</a:t>
            </a:fld>
            <a:endParaRPr lang="it-IT"/>
          </a:p>
        </p:txBody>
      </p:sp>
    </p:spTree>
    <p:extLst>
      <p:ext uri="{BB962C8B-B14F-4D97-AF65-F5344CB8AC3E}">
        <p14:creationId xmlns:p14="http://schemas.microsoft.com/office/powerpoint/2010/main" val="84332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60" y="4513467"/>
            <a:ext cx="9144000" cy="2080727"/>
          </a:xfrm>
          <a:prstGeom prst="rect">
            <a:avLst/>
          </a:prstGeom>
          <a:noFill/>
          <a:ln w="9525">
            <a:noFill/>
            <a:miter lim="800000"/>
            <a:headEnd/>
            <a:tailEnd/>
          </a:ln>
        </p:spPr>
      </p:pic>
      <p:pic>
        <p:nvPicPr>
          <p:cNvPr id="5" name="Immagine 4">
            <a:extLst>
              <a:ext uri="{FF2B5EF4-FFF2-40B4-BE49-F238E27FC236}">
                <a16:creationId xmlns:a16="http://schemas.microsoft.com/office/drawing/2014/main" id="{F2A58968-877D-4761-999F-84674B5632D1}"/>
              </a:ext>
            </a:extLst>
          </p:cNvPr>
          <p:cNvPicPr>
            <a:picLocks noChangeAspect="1"/>
          </p:cNvPicPr>
          <p:nvPr/>
        </p:nvPicPr>
        <p:blipFill>
          <a:blip r:embed="rId3"/>
          <a:stretch>
            <a:fillRect/>
          </a:stretch>
        </p:blipFill>
        <p:spPr>
          <a:xfrm>
            <a:off x="179512" y="274907"/>
            <a:ext cx="5905500" cy="3943350"/>
          </a:xfrm>
          <a:prstGeom prst="rect">
            <a:avLst/>
          </a:prstGeom>
        </p:spPr>
      </p:pic>
      <p:sp>
        <p:nvSpPr>
          <p:cNvPr id="6" name="CasellaDiTesto 5">
            <a:extLst>
              <a:ext uri="{FF2B5EF4-FFF2-40B4-BE49-F238E27FC236}">
                <a16:creationId xmlns:a16="http://schemas.microsoft.com/office/drawing/2014/main" id="{4F7EF75A-1DBE-40AA-B6D1-D25E392C3DD0}"/>
              </a:ext>
            </a:extLst>
          </p:cNvPr>
          <p:cNvSpPr txBox="1"/>
          <p:nvPr/>
        </p:nvSpPr>
        <p:spPr>
          <a:xfrm>
            <a:off x="3203848" y="116632"/>
            <a:ext cx="1061509" cy="369332"/>
          </a:xfrm>
          <a:prstGeom prst="rect">
            <a:avLst/>
          </a:prstGeom>
          <a:noFill/>
        </p:spPr>
        <p:txBody>
          <a:bodyPr wrap="none" rtlCol="0">
            <a:spAutoFit/>
          </a:bodyPr>
          <a:lstStyle/>
          <a:p>
            <a:r>
              <a:rPr lang="it-IT" b="1" u="sng" dirty="0"/>
              <a:t>Divisione</a:t>
            </a:r>
          </a:p>
        </p:txBody>
      </p:sp>
      <p:sp>
        <p:nvSpPr>
          <p:cNvPr id="9" name="CasellaDiTesto 8">
            <a:extLst>
              <a:ext uri="{FF2B5EF4-FFF2-40B4-BE49-F238E27FC236}">
                <a16:creationId xmlns:a16="http://schemas.microsoft.com/office/drawing/2014/main" id="{BAA8DB47-D249-497D-9DC4-BEE3B80A551B}"/>
              </a:ext>
            </a:extLst>
          </p:cNvPr>
          <p:cNvSpPr txBox="1"/>
          <p:nvPr/>
        </p:nvSpPr>
        <p:spPr>
          <a:xfrm>
            <a:off x="3302860" y="4007200"/>
            <a:ext cx="1289520" cy="369332"/>
          </a:xfrm>
          <a:prstGeom prst="rect">
            <a:avLst/>
          </a:prstGeom>
          <a:noFill/>
        </p:spPr>
        <p:txBody>
          <a:bodyPr wrap="none" rtlCol="0">
            <a:spAutoFit/>
          </a:bodyPr>
          <a:lstStyle/>
          <a:p>
            <a:r>
              <a:rPr lang="it-IT" b="1" u="sng" dirty="0"/>
              <a:t>Proporzioni</a:t>
            </a:r>
          </a:p>
        </p:txBody>
      </p:sp>
      <p:sp>
        <p:nvSpPr>
          <p:cNvPr id="4" name="CasellaDiTesto 3">
            <a:extLst>
              <a:ext uri="{FF2B5EF4-FFF2-40B4-BE49-F238E27FC236}">
                <a16:creationId xmlns:a16="http://schemas.microsoft.com/office/drawing/2014/main" id="{8B1E0A0B-30C4-40E3-941C-AC78492F552E}"/>
              </a:ext>
            </a:extLst>
          </p:cNvPr>
          <p:cNvSpPr txBox="1"/>
          <p:nvPr/>
        </p:nvSpPr>
        <p:spPr>
          <a:xfrm>
            <a:off x="6516216" y="498469"/>
            <a:ext cx="1882695" cy="369332"/>
          </a:xfrm>
          <a:prstGeom prst="rect">
            <a:avLst/>
          </a:prstGeom>
          <a:noFill/>
        </p:spPr>
        <p:txBody>
          <a:bodyPr wrap="none" rtlCol="0">
            <a:spAutoFit/>
          </a:bodyPr>
          <a:lstStyle/>
          <a:p>
            <a:r>
              <a:rPr lang="it-IT" dirty="0"/>
              <a:t>Con la calcolatrice</a:t>
            </a:r>
          </a:p>
        </p:txBody>
      </p:sp>
      <p:pic>
        <p:nvPicPr>
          <p:cNvPr id="8" name="Immagine 7">
            <a:extLst>
              <a:ext uri="{FF2B5EF4-FFF2-40B4-BE49-F238E27FC236}">
                <a16:creationId xmlns:a16="http://schemas.microsoft.com/office/drawing/2014/main" id="{464C9213-88F2-4BD1-A7A9-03A6E6D6E321}"/>
              </a:ext>
            </a:extLst>
          </p:cNvPr>
          <p:cNvPicPr>
            <a:picLocks noChangeAspect="1"/>
          </p:cNvPicPr>
          <p:nvPr/>
        </p:nvPicPr>
        <p:blipFill>
          <a:blip r:embed="rId4"/>
          <a:stretch>
            <a:fillRect/>
          </a:stretch>
        </p:blipFill>
        <p:spPr>
          <a:xfrm>
            <a:off x="6042489" y="993142"/>
            <a:ext cx="3124200" cy="3133725"/>
          </a:xfrm>
          <a:prstGeom prst="rect">
            <a:avLst/>
          </a:prstGeom>
        </p:spPr>
      </p:pic>
      <p:sp>
        <p:nvSpPr>
          <p:cNvPr id="2" name="Segnaposto piè di pagina 1">
            <a:extLst>
              <a:ext uri="{FF2B5EF4-FFF2-40B4-BE49-F238E27FC236}">
                <a16:creationId xmlns:a16="http://schemas.microsoft.com/office/drawing/2014/main" id="{672FFA37-31A5-43DB-9855-DFA5DF6B6142}"/>
              </a:ext>
            </a:extLst>
          </p:cNvPr>
          <p:cNvSpPr>
            <a:spLocks noGrp="1"/>
          </p:cNvSpPr>
          <p:nvPr>
            <p:ph type="ftr" sz="quarter" idx="11"/>
          </p:nvPr>
        </p:nvSpPr>
        <p:spPr>
          <a:xfrm>
            <a:off x="3206552" y="6436246"/>
            <a:ext cx="5480248" cy="365125"/>
          </a:xfrm>
        </p:spPr>
        <p:txBody>
          <a:bodyPr/>
          <a:lstStyle/>
          <a:p>
            <a:r>
              <a:rPr lang="it-IT" dirty="0"/>
              <a:t>La matematica delle elezioni (Marcello Pedone).  Webinar. 10 novembre 2020 </a:t>
            </a:r>
          </a:p>
        </p:txBody>
      </p:sp>
      <p:sp>
        <p:nvSpPr>
          <p:cNvPr id="3" name="Segnaposto data 2">
            <a:extLst>
              <a:ext uri="{FF2B5EF4-FFF2-40B4-BE49-F238E27FC236}">
                <a16:creationId xmlns:a16="http://schemas.microsoft.com/office/drawing/2014/main" id="{A1D57C0C-C7C7-431B-9D5E-2AFBFEC03C47}"/>
              </a:ext>
            </a:extLst>
          </p:cNvPr>
          <p:cNvSpPr>
            <a:spLocks noGrp="1"/>
          </p:cNvSpPr>
          <p:nvPr>
            <p:ph type="dt" sz="half" idx="10"/>
          </p:nvPr>
        </p:nvSpPr>
        <p:spPr>
          <a:xfrm>
            <a:off x="457200" y="6492875"/>
            <a:ext cx="2133600" cy="365125"/>
          </a:xfrm>
        </p:spPr>
        <p:txBody>
          <a:bodyPr/>
          <a:lstStyle/>
          <a:p>
            <a:fld id="{3D6B5D45-3E1A-4487-9572-612E67527600}" type="datetime1">
              <a:rPr lang="it-IT" smtClean="0"/>
              <a:t>17/11/2020</a:t>
            </a:fld>
            <a:endParaRPr lang="it-IT"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AC015BD-3FE9-4C19-A638-A80EF1652A6A}"/>
                  </a:ext>
                </a:extLst>
              </p:cNvPr>
              <p:cNvSpPr txBox="1"/>
              <p:nvPr/>
            </p:nvSpPr>
            <p:spPr>
              <a:xfrm>
                <a:off x="3648445" y="2492896"/>
                <a:ext cx="176811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solidFill>
                                <a:srgbClr val="836967"/>
                              </a:solidFill>
                              <a:latin typeface="Cambria Math" panose="02040503050406030204" pitchFamily="18" charset="0"/>
                            </a:rPr>
                          </m:ctrlPr>
                        </m:fPr>
                        <m:num>
                          <m:r>
                            <a:rPr lang="it-IT">
                              <a:latin typeface="Cambria Math" panose="02040503050406030204" pitchFamily="18" charset="0"/>
                            </a:rPr>
                            <m:t>395</m:t>
                          </m:r>
                        </m:num>
                        <m:den>
                          <m:r>
                            <a:rPr lang="it-IT" i="0">
                              <a:latin typeface="Cambria Math" panose="02040503050406030204" pitchFamily="18" charset="0"/>
                            </a:rPr>
                            <m:t>60</m:t>
                          </m:r>
                        </m:den>
                      </m:f>
                      <m:r>
                        <a:rPr lang="it-IT" i="0">
                          <a:latin typeface="Cambria Math" panose="02040503050406030204" pitchFamily="18" charset="0"/>
                        </a:rPr>
                        <m:t>=6.58333…</m:t>
                      </m:r>
                    </m:oMath>
                  </m:oMathPara>
                </a14:m>
                <a:endParaRPr lang="it-IT" dirty="0"/>
              </a:p>
            </p:txBody>
          </p:sp>
        </mc:Choice>
        <mc:Fallback xmlns="">
          <p:sp>
            <p:nvSpPr>
              <p:cNvPr id="7" name="CasellaDiTesto 6">
                <a:extLst>
                  <a:ext uri="{FF2B5EF4-FFF2-40B4-BE49-F238E27FC236}">
                    <a16:creationId xmlns:a16="http://schemas.microsoft.com/office/drawing/2014/main" id="{EAC015BD-3FE9-4C19-A638-A80EF1652A6A}"/>
                  </a:ext>
                </a:extLst>
              </p:cNvPr>
              <p:cNvSpPr txBox="1">
                <a:spLocks noRot="1" noChangeAspect="1" noMove="1" noResize="1" noEditPoints="1" noAdjustHandles="1" noChangeArrowheads="1" noChangeShapeType="1" noTextEdit="1"/>
              </p:cNvSpPr>
              <p:nvPr/>
            </p:nvSpPr>
            <p:spPr>
              <a:xfrm>
                <a:off x="3648445" y="2492896"/>
                <a:ext cx="1768113" cy="52597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95A89220-060C-4447-AA37-9771E51E4991}"/>
                  </a:ext>
                </a:extLst>
              </p:cNvPr>
              <p:cNvSpPr txBox="1"/>
              <p:nvPr/>
            </p:nvSpPr>
            <p:spPr>
              <a:xfrm>
                <a:off x="3549321" y="3098166"/>
                <a:ext cx="1768113" cy="520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solidFill>
                                <a:srgbClr val="836967"/>
                              </a:solidFill>
                              <a:latin typeface="Cambria Math" panose="02040503050406030204" pitchFamily="18" charset="0"/>
                            </a:rPr>
                          </m:ctrlPr>
                        </m:fPr>
                        <m:num>
                          <m:r>
                            <a:rPr lang="it-IT" smtClean="0">
                              <a:solidFill>
                                <a:srgbClr val="836967"/>
                              </a:solidFill>
                              <a:latin typeface="Cambria Math" panose="02040503050406030204" pitchFamily="18" charset="0"/>
                            </a:rPr>
                            <m:t>102</m:t>
                          </m:r>
                        </m:num>
                        <m:den>
                          <m:r>
                            <a:rPr lang="it-IT" i="0" smtClean="0">
                              <a:solidFill>
                                <a:srgbClr val="836967"/>
                              </a:solidFill>
                              <a:latin typeface="Cambria Math" panose="02040503050406030204" pitchFamily="18" charset="0"/>
                            </a:rPr>
                            <m:t>60</m:t>
                          </m:r>
                        </m:den>
                      </m:f>
                      <m:r>
                        <a:rPr lang="it-IT" i="0" smtClean="0">
                          <a:solidFill>
                            <a:srgbClr val="836967"/>
                          </a:solidFill>
                          <a:latin typeface="Cambria Math" panose="02040503050406030204" pitchFamily="18" charset="0"/>
                        </a:rPr>
                        <m:t>=</m:t>
                      </m:r>
                      <m:r>
                        <a:rPr lang="it-IT" b="0" i="0" smtClean="0">
                          <a:solidFill>
                            <a:srgbClr val="836967"/>
                          </a:solidFill>
                          <a:latin typeface="Cambria Math" panose="02040503050406030204" pitchFamily="18" charset="0"/>
                        </a:rPr>
                        <m:t>?</m:t>
                      </m:r>
                      <m:f>
                        <m:fPr>
                          <m:ctrlPr>
                            <a:rPr lang="it-IT" i="1" smtClean="0">
                              <a:solidFill>
                                <a:srgbClr val="836967"/>
                              </a:solidFill>
                              <a:latin typeface="Cambria Math" panose="02040503050406030204" pitchFamily="18" charset="0"/>
                            </a:rPr>
                          </m:ctrlPr>
                        </m:fPr>
                        <m:num>
                          <m:r>
                            <a:rPr lang="it-IT">
                              <a:latin typeface="Cambria Math" panose="02040503050406030204" pitchFamily="18" charset="0"/>
                            </a:rPr>
                            <m:t>283</m:t>
                          </m:r>
                        </m:num>
                        <m:den>
                          <m:r>
                            <a:rPr lang="it-IT" i="0">
                              <a:latin typeface="Cambria Math" panose="02040503050406030204" pitchFamily="18" charset="0"/>
                            </a:rPr>
                            <m:t>60</m:t>
                          </m:r>
                        </m:den>
                      </m:f>
                      <m:r>
                        <a:rPr lang="it-IT" i="0">
                          <a:latin typeface="Cambria Math" panose="02040503050406030204" pitchFamily="18" charset="0"/>
                        </a:rPr>
                        <m:t>=</m:t>
                      </m:r>
                      <m:r>
                        <a:rPr lang="it-IT" b="0" i="0" smtClean="0">
                          <a:latin typeface="Cambria Math" panose="02040503050406030204" pitchFamily="18" charset="0"/>
                        </a:rPr>
                        <m:t>?</m:t>
                      </m:r>
                    </m:oMath>
                  </m:oMathPara>
                </a14:m>
                <a:endParaRPr lang="it-IT" dirty="0"/>
              </a:p>
            </p:txBody>
          </p:sp>
        </mc:Choice>
        <mc:Fallback xmlns="">
          <p:sp>
            <p:nvSpPr>
              <p:cNvPr id="10" name="CasellaDiTesto 9">
                <a:extLst>
                  <a:ext uri="{FF2B5EF4-FFF2-40B4-BE49-F238E27FC236}">
                    <a16:creationId xmlns:a16="http://schemas.microsoft.com/office/drawing/2014/main" id="{95A89220-060C-4447-AA37-9771E51E4991}"/>
                  </a:ext>
                </a:extLst>
              </p:cNvPr>
              <p:cNvSpPr txBox="1">
                <a:spLocks noRot="1" noChangeAspect="1" noMove="1" noResize="1" noEditPoints="1" noAdjustHandles="1" noChangeArrowheads="1" noChangeShapeType="1" noTextEdit="1"/>
              </p:cNvSpPr>
              <p:nvPr/>
            </p:nvSpPr>
            <p:spPr>
              <a:xfrm>
                <a:off x="3549321" y="3098166"/>
                <a:ext cx="1768113" cy="520399"/>
              </a:xfrm>
              <a:prstGeom prst="rect">
                <a:avLst/>
              </a:prstGeom>
              <a:blipFill>
                <a:blip r:embed="rId6"/>
                <a:stretch>
                  <a:fillRect/>
                </a:stretch>
              </a:blipFill>
            </p:spPr>
            <p:txBody>
              <a:bodyPr/>
              <a:lstStyle/>
              <a:p>
                <a:r>
                  <a:rPr lang="it-IT">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5078313"/>
          </a:xfrm>
          <a:prstGeom prst="rect">
            <a:avLst/>
          </a:prstGeom>
        </p:spPr>
        <p:txBody>
          <a:bodyPr wrap="square">
            <a:spAutoFit/>
          </a:bodyPr>
          <a:lstStyle/>
          <a:p>
            <a:r>
              <a:rPr lang="it-IT" b="1" dirty="0"/>
              <a:t>Brainstorming </a:t>
            </a:r>
          </a:p>
          <a:p>
            <a:r>
              <a:rPr lang="it-IT" dirty="0"/>
              <a:t>A) </a:t>
            </a:r>
            <a:r>
              <a:rPr lang="it-IT" i="1" dirty="0"/>
              <a:t>Che significa avere la maggioranza assoluta dei voti? Che significa avere la maggioranza relativa dei voti? E’ corretto dire che la maggioranza assoluta è data dalla metà del totale dei voti aumentata di uno? </a:t>
            </a:r>
          </a:p>
          <a:p>
            <a:r>
              <a:rPr lang="it-IT" dirty="0"/>
              <a:t>B) </a:t>
            </a:r>
            <a:r>
              <a:rPr lang="it-IT" i="1" dirty="0"/>
              <a:t>La lista che ha riportato più voti ha avuto la maggioranza assoluta o relativa dei voti?</a:t>
            </a:r>
          </a:p>
          <a:p>
            <a:endParaRPr lang="it-IT" i="1" dirty="0"/>
          </a:p>
          <a:p>
            <a:r>
              <a:rPr lang="it-IT" b="1" i="1" dirty="0">
                <a:solidFill>
                  <a:srgbClr val="C00000"/>
                </a:solidFill>
              </a:rPr>
              <a:t>Problema</a:t>
            </a:r>
          </a:p>
          <a:p>
            <a:endParaRPr lang="it-IT" i="1" dirty="0"/>
          </a:p>
          <a:p>
            <a:endParaRPr lang="it-IT" i="1" dirty="0"/>
          </a:p>
          <a:p>
            <a:endParaRPr lang="it-IT" i="1" dirty="0"/>
          </a:p>
          <a:p>
            <a:endParaRPr lang="it-IT" i="1" dirty="0"/>
          </a:p>
          <a:p>
            <a:endParaRPr lang="it-IT" i="1" dirty="0"/>
          </a:p>
          <a:p>
            <a:endParaRPr lang="it-IT" i="1" dirty="0"/>
          </a:p>
          <a:p>
            <a:endParaRPr lang="it-IT" i="1" dirty="0"/>
          </a:p>
          <a:p>
            <a:r>
              <a:rPr lang="it-IT" b="1" dirty="0"/>
              <a:t>Discussione e Commenti </a:t>
            </a:r>
          </a:p>
          <a:p>
            <a:r>
              <a:rPr lang="it-IT" dirty="0"/>
              <a:t>A) </a:t>
            </a:r>
            <a:r>
              <a:rPr lang="it-IT" i="1" dirty="0"/>
              <a:t>Quanti seggi sono necessari per avere la maggioranza assoluta? </a:t>
            </a:r>
          </a:p>
          <a:p>
            <a:r>
              <a:rPr lang="it-IT" dirty="0"/>
              <a:t>B) </a:t>
            </a:r>
            <a:r>
              <a:rPr lang="it-IT" i="1" dirty="0"/>
              <a:t>La lista che nel caso in discussione ha più seggi ha la maggioranza assoluta o la maggioranza relativa? </a:t>
            </a:r>
            <a:endParaRPr lang="it-IT" dirty="0"/>
          </a:p>
        </p:txBody>
      </p:sp>
      <p:sp>
        <p:nvSpPr>
          <p:cNvPr id="3" name="Segnaposto piè di pagina 2">
            <a:extLst>
              <a:ext uri="{FF2B5EF4-FFF2-40B4-BE49-F238E27FC236}">
                <a16:creationId xmlns:a16="http://schemas.microsoft.com/office/drawing/2014/main" id="{0A8974F8-F894-4F29-984C-064594FE3B3B}"/>
              </a:ext>
            </a:extLst>
          </p:cNvPr>
          <p:cNvSpPr>
            <a:spLocks noGrp="1"/>
          </p:cNvSpPr>
          <p:nvPr>
            <p:ph type="ftr" sz="quarter" idx="11"/>
          </p:nvPr>
        </p:nvSpPr>
        <p:spPr>
          <a:xfrm>
            <a:off x="2051720" y="6356350"/>
            <a:ext cx="6120680" cy="365125"/>
          </a:xfrm>
        </p:spPr>
        <p:txBody>
          <a:bodyPr/>
          <a:lstStyle/>
          <a:p>
            <a:r>
              <a:rPr lang="it-IT" dirty="0"/>
              <a:t>La matematica delle elezioni (Marcello Pedone).  Webinar. 10 novembre 2020 </a:t>
            </a:r>
          </a:p>
        </p:txBody>
      </p:sp>
      <p:sp>
        <p:nvSpPr>
          <p:cNvPr id="4" name="Segnaposto data 3">
            <a:extLst>
              <a:ext uri="{FF2B5EF4-FFF2-40B4-BE49-F238E27FC236}">
                <a16:creationId xmlns:a16="http://schemas.microsoft.com/office/drawing/2014/main" id="{3C542453-957C-4364-B8F1-1CF2AA2FCFFE}"/>
              </a:ext>
            </a:extLst>
          </p:cNvPr>
          <p:cNvSpPr>
            <a:spLocks noGrp="1"/>
          </p:cNvSpPr>
          <p:nvPr>
            <p:ph type="dt" sz="half" idx="10"/>
          </p:nvPr>
        </p:nvSpPr>
        <p:spPr/>
        <p:txBody>
          <a:bodyPr/>
          <a:lstStyle/>
          <a:p>
            <a:fld id="{E2613B2A-8B10-4588-A227-F4B6E5D57ED1}" type="datetime1">
              <a:rPr lang="it-IT" smtClean="0"/>
              <a:t>17/11/2020</a:t>
            </a:fld>
            <a:endParaRPr lang="it-IT"/>
          </a:p>
        </p:txBody>
      </p:sp>
      <p:pic>
        <p:nvPicPr>
          <p:cNvPr id="7" name="Immagine 6">
            <a:extLst>
              <a:ext uri="{FF2B5EF4-FFF2-40B4-BE49-F238E27FC236}">
                <a16:creationId xmlns:a16="http://schemas.microsoft.com/office/drawing/2014/main" id="{BAEBDC42-3A83-4E08-8CF3-1D25C09B31D7}"/>
              </a:ext>
            </a:extLst>
          </p:cNvPr>
          <p:cNvPicPr>
            <a:picLocks noChangeAspect="1"/>
          </p:cNvPicPr>
          <p:nvPr/>
        </p:nvPicPr>
        <p:blipFill>
          <a:blip r:embed="rId2"/>
          <a:stretch>
            <a:fillRect/>
          </a:stretch>
        </p:blipFill>
        <p:spPr>
          <a:xfrm>
            <a:off x="0" y="2204864"/>
            <a:ext cx="9144000" cy="10763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F93F8-CD09-4BBF-BA4B-8A0A9C1DE96E}"/>
              </a:ext>
            </a:extLst>
          </p:cNvPr>
          <p:cNvSpPr>
            <a:spLocks noGrp="1"/>
          </p:cNvSpPr>
          <p:nvPr>
            <p:ph type="title"/>
          </p:nvPr>
        </p:nvSpPr>
        <p:spPr>
          <a:xfrm>
            <a:off x="323528" y="1556792"/>
            <a:ext cx="8229600" cy="1143000"/>
          </a:xfrm>
        </p:spPr>
        <p:txBody>
          <a:bodyPr>
            <a:normAutofit fontScale="90000"/>
          </a:bodyPr>
          <a:lstStyle/>
          <a:p>
            <a:r>
              <a:rPr lang="it-IT" sz="2700" dirty="0"/>
              <a:t>Paradosso 1</a:t>
            </a:r>
            <a:br>
              <a:rPr lang="it-IT" dirty="0"/>
            </a:br>
            <a:r>
              <a:rPr lang="it-IT" sz="1800" b="1" i="1" dirty="0">
                <a:solidFill>
                  <a:srgbClr val="C00000"/>
                </a:solidFill>
                <a:effectLst/>
                <a:latin typeface="TimesNewRoman,Bold"/>
                <a:ea typeface="PMingLiU" panose="02020500000000000000" pitchFamily="18" charset="-120"/>
                <a:cs typeface="TimesNewRoman,Bold"/>
              </a:rPr>
              <a:t>Paradosso 1</a:t>
            </a:r>
            <a:r>
              <a:rPr lang="it-IT" sz="1800" b="1" i="1" dirty="0">
                <a:solidFill>
                  <a:srgbClr val="C00000"/>
                </a:solidFill>
                <a:effectLst/>
                <a:latin typeface="TimesNewRoman"/>
                <a:ea typeface="PMingLiU" panose="02020500000000000000" pitchFamily="18" charset="-120"/>
                <a:cs typeface="TimesNewRoman"/>
              </a:rPr>
              <a:t>.</a:t>
            </a:r>
            <a:r>
              <a:rPr lang="it-IT" sz="1800" dirty="0">
                <a:effectLst/>
                <a:latin typeface="TimesNewRoman"/>
                <a:ea typeface="PMingLiU" panose="02020500000000000000" pitchFamily="18" charset="-120"/>
                <a:cs typeface="TimesNewRoman"/>
              </a:rPr>
              <a:t> </a:t>
            </a:r>
            <a:r>
              <a:rPr lang="it-IT" sz="1800" dirty="0">
                <a:effectLst/>
                <a:highlight>
                  <a:srgbClr val="FFFF00"/>
                </a:highlight>
                <a:latin typeface="TimesNewRoman"/>
                <a:ea typeface="PMingLiU" panose="02020500000000000000" pitchFamily="18" charset="-120"/>
                <a:cs typeface="TimesNewRoman"/>
              </a:rPr>
              <a:t>La lista </a:t>
            </a:r>
            <a:r>
              <a:rPr lang="it-IT" sz="1800" b="1" dirty="0">
                <a:solidFill>
                  <a:srgbClr val="0070C0"/>
                </a:solidFill>
                <a:effectLst/>
                <a:highlight>
                  <a:srgbClr val="FFFF00"/>
                </a:highlight>
                <a:latin typeface="TimesNewRoman"/>
                <a:ea typeface="PMingLiU" panose="02020500000000000000" pitchFamily="18" charset="-120"/>
                <a:cs typeface="TimesNewRoman"/>
              </a:rPr>
              <a:t>Azzurra (A),</a:t>
            </a:r>
            <a:r>
              <a:rPr lang="it-IT" sz="1800" dirty="0">
                <a:effectLst/>
                <a:highlight>
                  <a:srgbClr val="FFFF00"/>
                </a:highlight>
                <a:latin typeface="TimesNewRoman"/>
                <a:ea typeface="PMingLiU" panose="02020500000000000000" pitchFamily="18" charset="-120"/>
                <a:cs typeface="TimesNewRoman"/>
              </a:rPr>
              <a:t> che aveva avuto la </a:t>
            </a:r>
            <a:r>
              <a:rPr lang="it-IT" sz="1800" b="1" dirty="0">
                <a:solidFill>
                  <a:srgbClr val="C00000"/>
                </a:solidFill>
                <a:effectLst/>
                <a:highlight>
                  <a:srgbClr val="FFFF00"/>
                </a:highlight>
                <a:latin typeface="TimesNewRoman"/>
                <a:ea typeface="PMingLiU" panose="02020500000000000000" pitchFamily="18" charset="-120"/>
                <a:cs typeface="TimesNewRoman"/>
              </a:rPr>
              <a:t>maggioranza assoluta</a:t>
            </a:r>
            <a:r>
              <a:rPr lang="it-IT" sz="1800" dirty="0">
                <a:effectLst/>
                <a:highlight>
                  <a:srgbClr val="FFFF00"/>
                </a:highlight>
                <a:latin typeface="TimesNewRoman"/>
                <a:ea typeface="PMingLiU" panose="02020500000000000000" pitchFamily="18" charset="-120"/>
                <a:cs typeface="TimesNewRoman"/>
              </a:rPr>
              <a:t> dei voti (395 su 780</a:t>
            </a:r>
            <a:r>
              <a:rPr lang="it-IT" sz="1800" b="1" dirty="0">
                <a:effectLst/>
                <a:highlight>
                  <a:srgbClr val="FFFF00"/>
                </a:highlight>
                <a:latin typeface="TimesNewRoman"/>
                <a:ea typeface="PMingLiU" panose="02020500000000000000" pitchFamily="18" charset="-120"/>
                <a:cs typeface="TimesNewRoman"/>
              </a:rPr>
              <a:t>), non ha più la maggioranza assoluta dei seggi nel consiglio comunale</a:t>
            </a:r>
            <a:r>
              <a:rPr lang="it-IT" sz="1800" dirty="0">
                <a:effectLst/>
                <a:highlight>
                  <a:srgbClr val="FFFF00"/>
                </a:highlight>
                <a:latin typeface="TimesNewRoman"/>
                <a:ea typeface="PMingLiU" panose="02020500000000000000" pitchFamily="18" charset="-120"/>
                <a:cs typeface="TimesNewRoman"/>
              </a:rPr>
              <a:t> (</a:t>
            </a:r>
            <a:r>
              <a:rPr lang="it-IT" sz="1800" b="1" dirty="0">
                <a:effectLst/>
                <a:highlight>
                  <a:srgbClr val="FFFF00"/>
                </a:highlight>
                <a:latin typeface="TimesNewRoman"/>
                <a:ea typeface="PMingLiU" panose="02020500000000000000" pitchFamily="18" charset="-120"/>
                <a:cs typeface="TimesNewRoman"/>
              </a:rPr>
              <a:t>6 su 13</a:t>
            </a:r>
            <a:r>
              <a:rPr lang="it-IT" sz="1800" dirty="0">
                <a:effectLst/>
                <a:highlight>
                  <a:srgbClr val="FFFF00"/>
                </a:highlight>
                <a:latin typeface="TimesNewRoman"/>
                <a:ea typeface="PMingLiU" panose="02020500000000000000" pitchFamily="18" charset="-120"/>
                <a:cs typeface="TimesNewRoman"/>
              </a:rPr>
              <a:t>), </a:t>
            </a:r>
            <a:r>
              <a:rPr lang="it-IT" sz="1800" dirty="0">
                <a:effectLst/>
                <a:latin typeface="TimesNewRoman"/>
                <a:ea typeface="PMingLiU" panose="02020500000000000000" pitchFamily="18" charset="-120"/>
                <a:cs typeface="TimesNewRoman"/>
              </a:rPr>
              <a:t>pertanto </a:t>
            </a:r>
            <a:r>
              <a:rPr lang="it-IT" sz="1800" b="1" dirty="0">
                <a:effectLst/>
                <a:latin typeface="TimesNewRoman"/>
                <a:ea typeface="PMingLiU" panose="02020500000000000000" pitchFamily="18" charset="-120"/>
                <a:cs typeface="TimesNewRoman"/>
              </a:rPr>
              <a:t>non può esprimere un proprio sindaco.</a:t>
            </a:r>
            <a:br>
              <a:rPr lang="it-IT" sz="1800" b="1" dirty="0">
                <a:effectLst/>
                <a:latin typeface="TimesNewRoman"/>
                <a:ea typeface="PMingLiU" panose="02020500000000000000" pitchFamily="18" charset="-120"/>
                <a:cs typeface="TimesNewRoman"/>
              </a:rPr>
            </a:br>
            <a:r>
              <a:rPr lang="it-IT" sz="1800" dirty="0">
                <a:effectLst/>
                <a:latin typeface="TimesNewRoman"/>
                <a:ea typeface="PMingLiU" panose="02020500000000000000" pitchFamily="18" charset="-120"/>
                <a:cs typeface="TimesNewRoman"/>
              </a:rPr>
              <a:t> </a:t>
            </a:r>
            <a:r>
              <a:rPr lang="it-IT" sz="1800" b="1" dirty="0">
                <a:effectLst/>
                <a:latin typeface="TimesNewRoman"/>
                <a:ea typeface="PMingLiU" panose="02020500000000000000" pitchFamily="18" charset="-120"/>
                <a:cs typeface="TimesNewRoman"/>
              </a:rPr>
              <a:t>Il sindaco, infatti, deve essere eletto con la maggioranza assoluta del consiglio comunale</a:t>
            </a:r>
            <a:r>
              <a:rPr lang="it-IT" sz="1800" dirty="0">
                <a:effectLst/>
                <a:latin typeface="TimesNewRoman"/>
                <a:ea typeface="PMingLiU" panose="02020500000000000000" pitchFamily="18" charset="-120"/>
                <a:cs typeface="TimesNewRoman"/>
              </a:rPr>
              <a:t>.</a:t>
            </a:r>
            <a:br>
              <a:rPr lang="it-IT" sz="1800" dirty="0">
                <a:effectLst/>
                <a:latin typeface="Calibri" panose="020F0502020204030204" pitchFamily="34" charset="0"/>
                <a:ea typeface="PMingLiU" panose="02020500000000000000" pitchFamily="18" charset="-120"/>
                <a:cs typeface="TimesNewRoman,Bold"/>
              </a:rPr>
            </a:br>
            <a:endParaRPr lang="it-IT" dirty="0"/>
          </a:p>
        </p:txBody>
      </p:sp>
      <p:pic>
        <p:nvPicPr>
          <p:cNvPr id="5" name="Segnaposto contenuto 4">
            <a:extLst>
              <a:ext uri="{FF2B5EF4-FFF2-40B4-BE49-F238E27FC236}">
                <a16:creationId xmlns:a16="http://schemas.microsoft.com/office/drawing/2014/main" id="{3E18CB07-C0BF-4A57-944E-AC0938C7F852}"/>
              </a:ext>
            </a:extLst>
          </p:cNvPr>
          <p:cNvPicPr>
            <a:picLocks noGrp="1" noChangeAspect="1"/>
          </p:cNvPicPr>
          <p:nvPr>
            <p:ph idx="1"/>
          </p:nvPr>
        </p:nvPicPr>
        <p:blipFill>
          <a:blip r:embed="rId2"/>
          <a:stretch>
            <a:fillRect/>
          </a:stretch>
        </p:blipFill>
        <p:spPr>
          <a:xfrm>
            <a:off x="457200" y="2699792"/>
            <a:ext cx="8229600" cy="833377"/>
          </a:xfrm>
        </p:spPr>
      </p:pic>
      <p:sp>
        <p:nvSpPr>
          <p:cNvPr id="3" name="Segnaposto piè di pagina 2">
            <a:extLst>
              <a:ext uri="{FF2B5EF4-FFF2-40B4-BE49-F238E27FC236}">
                <a16:creationId xmlns:a16="http://schemas.microsoft.com/office/drawing/2014/main" id="{0C79E14A-344F-4F6E-B783-B073D47272BF}"/>
              </a:ext>
            </a:extLst>
          </p:cNvPr>
          <p:cNvSpPr>
            <a:spLocks noGrp="1"/>
          </p:cNvSpPr>
          <p:nvPr>
            <p:ph type="ftr" sz="quarter" idx="11"/>
          </p:nvPr>
        </p:nvSpPr>
        <p:spPr>
          <a:xfrm>
            <a:off x="2267744" y="6356350"/>
            <a:ext cx="5760640" cy="365125"/>
          </a:xfrm>
        </p:spPr>
        <p:txBody>
          <a:bodyPr/>
          <a:lstStyle/>
          <a:p>
            <a:r>
              <a:rPr lang="it-IT" dirty="0"/>
              <a:t>La matematica delle elezioni (Marcello Pedone).  Webinar. 10 novembre 2020 </a:t>
            </a:r>
          </a:p>
        </p:txBody>
      </p:sp>
      <p:graphicFrame>
        <p:nvGraphicFramePr>
          <p:cNvPr id="4" name="Grafico 3">
            <a:extLst>
              <a:ext uri="{FF2B5EF4-FFF2-40B4-BE49-F238E27FC236}">
                <a16:creationId xmlns:a16="http://schemas.microsoft.com/office/drawing/2014/main" id="{26F8E4A8-B820-4BEB-AC1C-D3049D9FCDB9}"/>
              </a:ext>
            </a:extLst>
          </p:cNvPr>
          <p:cNvGraphicFramePr>
            <a:graphicFrameLocks/>
          </p:cNvGraphicFramePr>
          <p:nvPr>
            <p:extLst>
              <p:ext uri="{D42A27DB-BD31-4B8C-83A1-F6EECF244321}">
                <p14:modId xmlns:p14="http://schemas.microsoft.com/office/powerpoint/2010/main" val="2661732741"/>
              </p:ext>
            </p:extLst>
          </p:nvPr>
        </p:nvGraphicFramePr>
        <p:xfrm>
          <a:off x="228600" y="3723602"/>
          <a:ext cx="2895600" cy="2442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id="{2E46918B-8C58-4BD1-ADF1-40005FF9753B}"/>
              </a:ext>
            </a:extLst>
          </p:cNvPr>
          <p:cNvGraphicFramePr>
            <a:graphicFrameLocks/>
          </p:cNvGraphicFramePr>
          <p:nvPr>
            <p:extLst>
              <p:ext uri="{D42A27DB-BD31-4B8C-83A1-F6EECF244321}">
                <p14:modId xmlns:p14="http://schemas.microsoft.com/office/powerpoint/2010/main" val="2297027941"/>
              </p:ext>
            </p:extLst>
          </p:nvPr>
        </p:nvGraphicFramePr>
        <p:xfrm>
          <a:off x="4283968" y="3721025"/>
          <a:ext cx="3240360" cy="2444891"/>
        </p:xfrm>
        <a:graphic>
          <a:graphicData uri="http://schemas.openxmlformats.org/drawingml/2006/chart">
            <c:chart xmlns:c="http://schemas.openxmlformats.org/drawingml/2006/chart" xmlns:r="http://schemas.openxmlformats.org/officeDocument/2006/relationships" r:id="rId4"/>
          </a:graphicData>
        </a:graphic>
      </p:graphicFrame>
      <p:sp>
        <p:nvSpPr>
          <p:cNvPr id="6" name="Segnaposto data 5">
            <a:extLst>
              <a:ext uri="{FF2B5EF4-FFF2-40B4-BE49-F238E27FC236}">
                <a16:creationId xmlns:a16="http://schemas.microsoft.com/office/drawing/2014/main" id="{329BA22F-5D8C-4079-96D7-63B67DA5C113}"/>
              </a:ext>
            </a:extLst>
          </p:cNvPr>
          <p:cNvSpPr>
            <a:spLocks noGrp="1"/>
          </p:cNvSpPr>
          <p:nvPr>
            <p:ph type="dt" sz="half" idx="10"/>
          </p:nvPr>
        </p:nvSpPr>
        <p:spPr/>
        <p:txBody>
          <a:bodyPr/>
          <a:lstStyle/>
          <a:p>
            <a:fld id="{492197AE-A61D-4D6A-9C29-573F946CAD1E}" type="datetime1">
              <a:rPr lang="it-IT" smtClean="0"/>
              <a:t>17/11/2020</a:t>
            </a:fld>
            <a:endParaRPr lang="it-IT"/>
          </a:p>
        </p:txBody>
      </p:sp>
      <p:sp>
        <p:nvSpPr>
          <p:cNvPr id="7" name="CasellaDiTesto 6">
            <a:extLst>
              <a:ext uri="{FF2B5EF4-FFF2-40B4-BE49-F238E27FC236}">
                <a16:creationId xmlns:a16="http://schemas.microsoft.com/office/drawing/2014/main" id="{BE7AD903-7615-41B5-B1DA-C906B9FB5AB3}"/>
              </a:ext>
            </a:extLst>
          </p:cNvPr>
          <p:cNvSpPr txBox="1"/>
          <p:nvPr/>
        </p:nvSpPr>
        <p:spPr>
          <a:xfrm>
            <a:off x="981944" y="87872"/>
            <a:ext cx="6912768" cy="923330"/>
          </a:xfrm>
          <a:prstGeom prst="rect">
            <a:avLst/>
          </a:prstGeom>
          <a:noFill/>
        </p:spPr>
        <p:txBody>
          <a:bodyPr wrap="square" rtlCol="0">
            <a:spAutoFit/>
          </a:bodyPr>
          <a:lstStyle/>
          <a:p>
            <a:pPr algn="just"/>
            <a:r>
              <a:rPr lang="it-IT" sz="1800" dirty="0">
                <a:solidFill>
                  <a:srgbClr val="202122"/>
                </a:solidFill>
                <a:effectLst/>
                <a:latin typeface="Arial" panose="020B0604020202020204" pitchFamily="34" charset="0"/>
                <a:ea typeface="Calibri" panose="020F0502020204030204" pitchFamily="34" charset="0"/>
              </a:rPr>
              <a:t>Un </a:t>
            </a:r>
            <a:r>
              <a:rPr lang="it-IT" sz="1800" b="1" dirty="0">
                <a:solidFill>
                  <a:srgbClr val="202122"/>
                </a:solidFill>
                <a:effectLst/>
                <a:latin typeface="Arial" panose="020B0604020202020204" pitchFamily="34" charset="0"/>
                <a:ea typeface="Calibri" panose="020F0502020204030204" pitchFamily="34" charset="0"/>
              </a:rPr>
              <a:t>paradosso</a:t>
            </a:r>
            <a:r>
              <a:rPr lang="it-IT" sz="1800" dirty="0">
                <a:solidFill>
                  <a:srgbClr val="202122"/>
                </a:solidFill>
                <a:effectLst/>
                <a:latin typeface="Arial" panose="020B0604020202020204" pitchFamily="34" charset="0"/>
                <a:ea typeface="Calibri" panose="020F0502020204030204" pitchFamily="34" charset="0"/>
              </a:rPr>
              <a:t> è la descrizione di un fatto che contraddice </a:t>
            </a:r>
          </a:p>
          <a:p>
            <a:pPr algn="just"/>
            <a:r>
              <a:rPr lang="it-IT" sz="1800" dirty="0">
                <a:solidFill>
                  <a:srgbClr val="202122"/>
                </a:solidFill>
                <a:effectLst/>
                <a:latin typeface="Arial" panose="020B0604020202020204" pitchFamily="34" charset="0"/>
                <a:ea typeface="Calibri" panose="020F0502020204030204" pitchFamily="34" charset="0"/>
              </a:rPr>
              <a:t>l'opinione comune o l'esperienza quotidiana.</a:t>
            </a:r>
          </a:p>
          <a:p>
            <a:pPr algn="just"/>
            <a:r>
              <a:rPr lang="it-IT" sz="1800" b="1" dirty="0">
                <a:solidFill>
                  <a:srgbClr val="202122"/>
                </a:solidFill>
                <a:effectLst/>
                <a:latin typeface="Arial" panose="020B0604020202020204" pitchFamily="34" charset="0"/>
                <a:ea typeface="Calibri" panose="020F0502020204030204" pitchFamily="34" charset="0"/>
              </a:rPr>
              <a:t>Il paradosso è un potente stimolo per la riflessione</a:t>
            </a:r>
            <a:endParaRPr lang="it-IT" b="1" dirty="0"/>
          </a:p>
        </p:txBody>
      </p:sp>
    </p:spTree>
    <p:extLst>
      <p:ext uri="{BB962C8B-B14F-4D97-AF65-F5344CB8AC3E}">
        <p14:creationId xmlns:p14="http://schemas.microsoft.com/office/powerpoint/2010/main" val="38445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7">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06A37-7473-47D0-92A5-E2AB590269DE}"/>
              </a:ext>
            </a:extLst>
          </p:cNvPr>
          <p:cNvSpPr>
            <a:spLocks noGrp="1"/>
          </p:cNvSpPr>
          <p:nvPr>
            <p:ph type="title"/>
          </p:nvPr>
        </p:nvSpPr>
        <p:spPr>
          <a:xfrm>
            <a:off x="319911" y="737826"/>
            <a:ext cx="8229600" cy="680816"/>
          </a:xfrm>
        </p:spPr>
        <p:txBody>
          <a:bodyPr>
            <a:normAutofit fontScale="90000"/>
          </a:bodyPr>
          <a:lstStyle/>
          <a:p>
            <a:r>
              <a:rPr lang="it-IT" sz="4000" dirty="0"/>
              <a:t>Paradosso 2</a:t>
            </a:r>
          </a:p>
        </p:txBody>
      </p:sp>
      <p:sp>
        <p:nvSpPr>
          <p:cNvPr id="3" name="Segnaposto contenuto 2">
            <a:extLst>
              <a:ext uri="{FF2B5EF4-FFF2-40B4-BE49-F238E27FC236}">
                <a16:creationId xmlns:a16="http://schemas.microsoft.com/office/drawing/2014/main" id="{23B51B81-4E01-4F17-9F17-A81BDA5C2F0A}"/>
              </a:ext>
            </a:extLst>
          </p:cNvPr>
          <p:cNvSpPr>
            <a:spLocks noGrp="1"/>
          </p:cNvSpPr>
          <p:nvPr>
            <p:ph idx="1"/>
          </p:nvPr>
        </p:nvSpPr>
        <p:spPr>
          <a:xfrm>
            <a:off x="611560" y="2684463"/>
            <a:ext cx="8229600" cy="4525963"/>
          </a:xfrm>
        </p:spPr>
        <p:txBody>
          <a:bodyPr/>
          <a:lstStyle/>
          <a:p>
            <a:endParaRPr lang="it-IT" dirty="0"/>
          </a:p>
          <a:p>
            <a:endParaRPr lang="it-IT" dirty="0"/>
          </a:p>
          <a:p>
            <a:endParaRPr lang="it-IT" dirty="0"/>
          </a:p>
          <a:p>
            <a:endParaRPr lang="it-IT" dirty="0"/>
          </a:p>
          <a:p>
            <a:endParaRPr lang="it-IT" dirty="0"/>
          </a:p>
          <a:p>
            <a:endParaRPr lang="it-IT" dirty="0"/>
          </a:p>
        </p:txBody>
      </p:sp>
      <p:pic>
        <p:nvPicPr>
          <p:cNvPr id="5" name="Immagine 4">
            <a:extLst>
              <a:ext uri="{FF2B5EF4-FFF2-40B4-BE49-F238E27FC236}">
                <a16:creationId xmlns:a16="http://schemas.microsoft.com/office/drawing/2014/main" id="{E5040AB6-095F-44C3-B44A-AF9673737BCD}"/>
              </a:ext>
            </a:extLst>
          </p:cNvPr>
          <p:cNvPicPr>
            <a:picLocks noChangeAspect="1"/>
          </p:cNvPicPr>
          <p:nvPr/>
        </p:nvPicPr>
        <p:blipFill>
          <a:blip r:embed="rId2"/>
          <a:stretch>
            <a:fillRect/>
          </a:stretch>
        </p:blipFill>
        <p:spPr>
          <a:xfrm>
            <a:off x="257174" y="1401471"/>
            <a:ext cx="8562975" cy="2409825"/>
          </a:xfrm>
          <a:prstGeom prst="rect">
            <a:avLst/>
          </a:prstGeom>
        </p:spPr>
      </p:pic>
      <p:pic>
        <p:nvPicPr>
          <p:cNvPr id="7" name="Immagine 6">
            <a:extLst>
              <a:ext uri="{FF2B5EF4-FFF2-40B4-BE49-F238E27FC236}">
                <a16:creationId xmlns:a16="http://schemas.microsoft.com/office/drawing/2014/main" id="{91D5AB83-83EA-4997-9989-D8FA9E9B7BF9}"/>
              </a:ext>
            </a:extLst>
          </p:cNvPr>
          <p:cNvPicPr>
            <a:picLocks noChangeAspect="1"/>
          </p:cNvPicPr>
          <p:nvPr/>
        </p:nvPicPr>
        <p:blipFill>
          <a:blip r:embed="rId3"/>
          <a:stretch>
            <a:fillRect/>
          </a:stretch>
        </p:blipFill>
        <p:spPr>
          <a:xfrm>
            <a:off x="457200" y="4293096"/>
            <a:ext cx="8162925" cy="571500"/>
          </a:xfrm>
          <a:prstGeom prst="rect">
            <a:avLst/>
          </a:prstGeom>
        </p:spPr>
      </p:pic>
      <p:sp>
        <p:nvSpPr>
          <p:cNvPr id="4" name="Segnaposto piè di pagina 3">
            <a:extLst>
              <a:ext uri="{FF2B5EF4-FFF2-40B4-BE49-F238E27FC236}">
                <a16:creationId xmlns:a16="http://schemas.microsoft.com/office/drawing/2014/main" id="{D93398CC-C5F2-484B-97C1-D2DE53C6F936}"/>
              </a:ext>
            </a:extLst>
          </p:cNvPr>
          <p:cNvSpPr>
            <a:spLocks noGrp="1"/>
          </p:cNvSpPr>
          <p:nvPr>
            <p:ph type="ftr" sz="quarter" idx="11"/>
          </p:nvPr>
        </p:nvSpPr>
        <p:spPr>
          <a:xfrm>
            <a:off x="2123728" y="6356350"/>
            <a:ext cx="5760640" cy="365125"/>
          </a:xfrm>
        </p:spPr>
        <p:txBody>
          <a:bodyPr/>
          <a:lstStyle/>
          <a:p>
            <a:r>
              <a:rPr lang="it-IT" dirty="0"/>
              <a:t>La matematica delle elezioni (Marcello Pedone).  Webinar. 10 novembre 2020 </a:t>
            </a:r>
          </a:p>
        </p:txBody>
      </p:sp>
      <p:sp>
        <p:nvSpPr>
          <p:cNvPr id="6" name="Segnaposto data 5">
            <a:extLst>
              <a:ext uri="{FF2B5EF4-FFF2-40B4-BE49-F238E27FC236}">
                <a16:creationId xmlns:a16="http://schemas.microsoft.com/office/drawing/2014/main" id="{301F1760-D4B0-4A3F-8731-2A5055B1D40C}"/>
              </a:ext>
            </a:extLst>
          </p:cNvPr>
          <p:cNvSpPr>
            <a:spLocks noGrp="1"/>
          </p:cNvSpPr>
          <p:nvPr>
            <p:ph type="dt" sz="half" idx="10"/>
          </p:nvPr>
        </p:nvSpPr>
        <p:spPr/>
        <p:txBody>
          <a:bodyPr/>
          <a:lstStyle/>
          <a:p>
            <a:fld id="{C1332280-CF3B-422E-B466-B038FCFFCA51}" type="datetime1">
              <a:rPr lang="it-IT" smtClean="0"/>
              <a:t>17/11/2020</a:t>
            </a:fld>
            <a:endParaRPr lang="it-IT"/>
          </a:p>
        </p:txBody>
      </p:sp>
    </p:spTree>
    <p:extLst>
      <p:ext uri="{BB962C8B-B14F-4D97-AF65-F5344CB8AC3E}">
        <p14:creationId xmlns:p14="http://schemas.microsoft.com/office/powerpoint/2010/main" val="10834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C3550-F33F-4DFB-919E-2BB548B0CCEA}"/>
              </a:ext>
            </a:extLst>
          </p:cNvPr>
          <p:cNvSpPr>
            <a:spLocks noGrp="1"/>
          </p:cNvSpPr>
          <p:nvPr>
            <p:ph type="title"/>
          </p:nvPr>
        </p:nvSpPr>
        <p:spPr>
          <a:xfrm>
            <a:off x="457200" y="274638"/>
            <a:ext cx="4186808" cy="706090"/>
          </a:xfrm>
        </p:spPr>
        <p:txBody>
          <a:bodyPr>
            <a:noAutofit/>
          </a:bodyPr>
          <a:lstStyle/>
          <a:p>
            <a:r>
              <a:rPr lang="it-IT" sz="2400" dirty="0"/>
              <a:t>Nota «senso comune»</a:t>
            </a:r>
          </a:p>
        </p:txBody>
      </p:sp>
      <p:sp>
        <p:nvSpPr>
          <p:cNvPr id="3" name="Segnaposto contenuto 2">
            <a:extLst>
              <a:ext uri="{FF2B5EF4-FFF2-40B4-BE49-F238E27FC236}">
                <a16:creationId xmlns:a16="http://schemas.microsoft.com/office/drawing/2014/main" id="{5297C2D0-6578-49B9-9B84-B0256922139E}"/>
              </a:ext>
            </a:extLst>
          </p:cNvPr>
          <p:cNvSpPr>
            <a:spLocks noGrp="1"/>
          </p:cNvSpPr>
          <p:nvPr>
            <p:ph idx="1"/>
          </p:nvPr>
        </p:nvSpPr>
        <p:spPr>
          <a:xfrm>
            <a:off x="179512" y="908720"/>
            <a:ext cx="4944938" cy="5311105"/>
          </a:xfrm>
        </p:spPr>
        <p:txBody>
          <a:bodyPr>
            <a:normAutofit fontScale="70000" lnSpcReduction="20000"/>
          </a:bodyPr>
          <a:lstStyle/>
          <a:p>
            <a:r>
              <a:rPr lang="it-IT" b="1" dirty="0">
                <a:solidFill>
                  <a:srgbClr val="C00000"/>
                </a:solidFill>
                <a:effectLst/>
                <a:latin typeface="TimesNewRoman"/>
                <a:ea typeface="PMingLiU" panose="02020500000000000000" pitchFamily="18" charset="-120"/>
                <a:cs typeface="TimesNewRoman"/>
              </a:rPr>
              <a:t>Il senso comune richiede che vinca le elezioni chi ha riportato più voti.</a:t>
            </a:r>
            <a:endParaRPr lang="it-IT" dirty="0">
              <a:effectLst/>
              <a:latin typeface="Calibri" panose="020F0502020204030204" pitchFamily="34" charset="0"/>
              <a:ea typeface="PMingLiU" panose="02020500000000000000" pitchFamily="18" charset="-120"/>
              <a:cs typeface="Times New Roman" panose="02020603050405020304" pitchFamily="18" charset="0"/>
            </a:endParaRPr>
          </a:p>
          <a:p>
            <a:r>
              <a:rPr lang="it-IT" b="1" dirty="0">
                <a:effectLst/>
                <a:latin typeface="TimesNewRoman"/>
                <a:ea typeface="PMingLiU" panose="02020500000000000000" pitchFamily="18" charset="-120"/>
                <a:cs typeface="TimesNewRoman"/>
              </a:rPr>
              <a:t>Nelle elezioni presidenziali negli Stati Uniti del 2000, invece, ha vinto Bush sebbene il suo avversario Gore avesse ottenuto complessivamente più voti.</a:t>
            </a:r>
          </a:p>
          <a:p>
            <a:r>
              <a:rPr lang="it-IT" dirty="0"/>
              <a:t>Il meccanismo del collegio elettorale ha permesso a Trump di vincere le elezioni nonostante abbia perso nel voto popolare, diventando il quinto nella storia a farcela dopo John Quincy Adams nel 1828, Rutherford Hayes nel 1876, Benjamin Harrison nel 1888 e George W. Bush nel 2000. </a:t>
            </a:r>
          </a:p>
        </p:txBody>
      </p:sp>
      <p:sp>
        <p:nvSpPr>
          <p:cNvPr id="4" name="Segnaposto piè di pagina 3">
            <a:extLst>
              <a:ext uri="{FF2B5EF4-FFF2-40B4-BE49-F238E27FC236}">
                <a16:creationId xmlns:a16="http://schemas.microsoft.com/office/drawing/2014/main" id="{B2B5BEE7-E480-42A9-B8B5-C74AAB7C51B7}"/>
              </a:ext>
            </a:extLst>
          </p:cNvPr>
          <p:cNvSpPr>
            <a:spLocks noGrp="1"/>
          </p:cNvSpPr>
          <p:nvPr>
            <p:ph type="ftr" sz="quarter" idx="11"/>
          </p:nvPr>
        </p:nvSpPr>
        <p:spPr>
          <a:xfrm>
            <a:off x="1547664" y="6400799"/>
            <a:ext cx="3399656" cy="365125"/>
          </a:xfrm>
        </p:spPr>
        <p:txBody>
          <a:bodyPr/>
          <a:lstStyle/>
          <a:p>
            <a:r>
              <a:rPr lang="it-IT"/>
              <a:t>La matematica delle elezioni (Marcello Pedone).  Webinar. 10 novembre 2020 </a:t>
            </a:r>
            <a:endParaRPr lang="it-IT" dirty="0"/>
          </a:p>
        </p:txBody>
      </p:sp>
      <p:pic>
        <p:nvPicPr>
          <p:cNvPr id="6" name="Immagine 5">
            <a:extLst>
              <a:ext uri="{FF2B5EF4-FFF2-40B4-BE49-F238E27FC236}">
                <a16:creationId xmlns:a16="http://schemas.microsoft.com/office/drawing/2014/main" id="{D2AAF117-5E5D-4F72-AD50-D45C262229EA}"/>
              </a:ext>
            </a:extLst>
          </p:cNvPr>
          <p:cNvPicPr>
            <a:picLocks noChangeAspect="1"/>
          </p:cNvPicPr>
          <p:nvPr/>
        </p:nvPicPr>
        <p:blipFill>
          <a:blip r:embed="rId2"/>
          <a:stretch>
            <a:fillRect/>
          </a:stretch>
        </p:blipFill>
        <p:spPr>
          <a:xfrm>
            <a:off x="5157013" y="90487"/>
            <a:ext cx="3562350" cy="6448425"/>
          </a:xfrm>
          <a:prstGeom prst="rect">
            <a:avLst/>
          </a:prstGeom>
        </p:spPr>
      </p:pic>
      <p:sp>
        <p:nvSpPr>
          <p:cNvPr id="5" name="Segnaposto data 4">
            <a:extLst>
              <a:ext uri="{FF2B5EF4-FFF2-40B4-BE49-F238E27FC236}">
                <a16:creationId xmlns:a16="http://schemas.microsoft.com/office/drawing/2014/main" id="{8ADBADA8-B014-47D7-B2DB-A76C4D570BB0}"/>
              </a:ext>
            </a:extLst>
          </p:cNvPr>
          <p:cNvSpPr>
            <a:spLocks noGrp="1"/>
          </p:cNvSpPr>
          <p:nvPr>
            <p:ph type="dt" sz="half" idx="10"/>
          </p:nvPr>
        </p:nvSpPr>
        <p:spPr/>
        <p:txBody>
          <a:bodyPr/>
          <a:lstStyle/>
          <a:p>
            <a:fld id="{98063B4A-AC37-49E6-AAD1-285381246D01}" type="datetime1">
              <a:rPr lang="it-IT" smtClean="0"/>
              <a:t>17/11/2020</a:t>
            </a:fld>
            <a:endParaRPr lang="it-IT"/>
          </a:p>
        </p:txBody>
      </p:sp>
    </p:spTree>
    <p:extLst>
      <p:ext uri="{BB962C8B-B14F-4D97-AF65-F5344CB8AC3E}">
        <p14:creationId xmlns:p14="http://schemas.microsoft.com/office/powerpoint/2010/main" val="14407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5A5DDA-F45D-4CC0-B8AB-06C5DE531AAE}"/>
              </a:ext>
            </a:extLst>
          </p:cNvPr>
          <p:cNvSpPr>
            <a:spLocks noGrp="1"/>
          </p:cNvSpPr>
          <p:nvPr>
            <p:ph type="title"/>
          </p:nvPr>
        </p:nvSpPr>
        <p:spPr/>
        <p:txBody>
          <a:bodyPr/>
          <a:lstStyle/>
          <a:p>
            <a:r>
              <a:rPr lang="it-IT" sz="1800" b="1" i="1" dirty="0">
                <a:solidFill>
                  <a:srgbClr val="C00000"/>
                </a:solidFill>
                <a:effectLst/>
                <a:latin typeface="TimesNewRoman"/>
                <a:ea typeface="PMingLiU" panose="02020500000000000000" pitchFamily="18" charset="-120"/>
                <a:cs typeface="TimesNewRoman"/>
              </a:rPr>
              <a:t>L’elezione del Rappresentante ("Sindaco").</a:t>
            </a:r>
            <a:br>
              <a:rPr lang="it-IT" sz="1800" dirty="0">
                <a:effectLst/>
                <a:latin typeface="Calibri" panose="020F0502020204030204" pitchFamily="34" charset="0"/>
                <a:ea typeface="PMingLiU" panose="02020500000000000000" pitchFamily="18" charset="-12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2F77A93F-BF6F-4CE9-B1E5-869C9787C137}"/>
              </a:ext>
            </a:extLst>
          </p:cNvPr>
          <p:cNvSpPr>
            <a:spLocks noGrp="1"/>
          </p:cNvSpPr>
          <p:nvPr>
            <p:ph idx="1"/>
          </p:nvPr>
        </p:nvSpPr>
        <p:spPr>
          <a:xfrm>
            <a:off x="323529" y="1600201"/>
            <a:ext cx="8658546" cy="4493095"/>
          </a:xfrm>
        </p:spPr>
        <p:txBody>
          <a:bodyPr/>
          <a:lstStyle/>
          <a:p>
            <a:pPr marL="0" indent="0">
              <a:buNone/>
            </a:pPr>
            <a:r>
              <a:rPr lang="it-IT" sz="1800" dirty="0">
                <a:effectLst/>
                <a:latin typeface="TimesNewRoman"/>
                <a:ea typeface="PMingLiU" panose="02020500000000000000" pitchFamily="18" charset="-120"/>
                <a:cs typeface="TimesNewRoman"/>
              </a:rPr>
              <a:t>Si prospetta ora il problema dell’elezione del </a:t>
            </a:r>
            <a:r>
              <a:rPr lang="it-IT" sz="1800" b="1" i="1" dirty="0">
                <a:effectLst/>
                <a:latin typeface="TimesNewRoman"/>
                <a:ea typeface="PMingLiU" panose="02020500000000000000" pitchFamily="18" charset="-120"/>
                <a:cs typeface="TimesNewRoman"/>
              </a:rPr>
              <a:t>sindaco</a:t>
            </a:r>
            <a:r>
              <a:rPr lang="it-IT" sz="1800" dirty="0">
                <a:effectLst/>
                <a:latin typeface="TimesNewRoman"/>
                <a:ea typeface="PMingLiU" panose="02020500000000000000" pitchFamily="18" charset="-120"/>
                <a:cs typeface="TimesNewRoman"/>
              </a:rPr>
              <a:t>: ciascuna lista presenta un proprio candidato sindaco. La situazione che ne consegue è espressa dalla seguente tabella:</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pic>
        <p:nvPicPr>
          <p:cNvPr id="7" name="Immagine 6">
            <a:extLst>
              <a:ext uri="{FF2B5EF4-FFF2-40B4-BE49-F238E27FC236}">
                <a16:creationId xmlns:a16="http://schemas.microsoft.com/office/drawing/2014/main" id="{92FFCB8D-E7AA-40FC-AAE5-9EDF77E4D1E5}"/>
              </a:ext>
            </a:extLst>
          </p:cNvPr>
          <p:cNvPicPr>
            <a:picLocks noChangeAspect="1"/>
          </p:cNvPicPr>
          <p:nvPr/>
        </p:nvPicPr>
        <p:blipFill>
          <a:blip r:embed="rId2"/>
          <a:stretch>
            <a:fillRect/>
          </a:stretch>
        </p:blipFill>
        <p:spPr>
          <a:xfrm>
            <a:off x="161925" y="2643187"/>
            <a:ext cx="8820150" cy="1571625"/>
          </a:xfrm>
          <a:prstGeom prst="rect">
            <a:avLst/>
          </a:prstGeom>
        </p:spPr>
      </p:pic>
      <p:sp>
        <p:nvSpPr>
          <p:cNvPr id="4" name="Segnaposto piè di pagina 3">
            <a:extLst>
              <a:ext uri="{FF2B5EF4-FFF2-40B4-BE49-F238E27FC236}">
                <a16:creationId xmlns:a16="http://schemas.microsoft.com/office/drawing/2014/main" id="{BEE2F035-7B7B-49E4-A8BF-7B27F119A53A}"/>
              </a:ext>
            </a:extLst>
          </p:cNvPr>
          <p:cNvSpPr>
            <a:spLocks noGrp="1"/>
          </p:cNvSpPr>
          <p:nvPr>
            <p:ph type="ftr" sz="quarter" idx="11"/>
          </p:nvPr>
        </p:nvSpPr>
        <p:spPr>
          <a:xfrm>
            <a:off x="1403648" y="6356350"/>
            <a:ext cx="6192688"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FF52B49F-ABD3-4B25-9D7B-F4C35D0C1940}"/>
              </a:ext>
            </a:extLst>
          </p:cNvPr>
          <p:cNvSpPr>
            <a:spLocks noGrp="1"/>
          </p:cNvSpPr>
          <p:nvPr>
            <p:ph type="dt" sz="half" idx="10"/>
          </p:nvPr>
        </p:nvSpPr>
        <p:spPr/>
        <p:txBody>
          <a:bodyPr/>
          <a:lstStyle/>
          <a:p>
            <a:fld id="{634406C3-F888-4861-A196-8D62124C2CA1}" type="datetime1">
              <a:rPr lang="it-IT" smtClean="0"/>
              <a:t>17/11/2020</a:t>
            </a:fld>
            <a:endParaRPr lang="it-IT"/>
          </a:p>
        </p:txBody>
      </p:sp>
    </p:spTree>
    <p:extLst>
      <p:ext uri="{BB962C8B-B14F-4D97-AF65-F5344CB8AC3E}">
        <p14:creationId xmlns:p14="http://schemas.microsoft.com/office/powerpoint/2010/main" val="357154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2ED758-48FD-4A83-A8DD-C332B648C71E}"/>
              </a:ext>
            </a:extLst>
          </p:cNvPr>
          <p:cNvSpPr>
            <a:spLocks noGrp="1"/>
          </p:cNvSpPr>
          <p:nvPr>
            <p:ph idx="1"/>
          </p:nvPr>
        </p:nvSpPr>
        <p:spPr/>
        <p:txBody>
          <a:bodyPr>
            <a:normAutofit fontScale="92500" lnSpcReduction="10000"/>
          </a:bodyPr>
          <a:lstStyle/>
          <a:p>
            <a:pPr>
              <a:lnSpc>
                <a:spcPct val="115000"/>
              </a:lnSpc>
              <a:spcAft>
                <a:spcPts val="1000"/>
              </a:spcAft>
            </a:pPr>
            <a:r>
              <a:rPr lang="it-IT" sz="1800" dirty="0">
                <a:effectLst/>
                <a:latin typeface="TimesNewRoman"/>
                <a:ea typeface="PMingLiU" panose="02020500000000000000" pitchFamily="18" charset="-120"/>
                <a:cs typeface="TimesNewRoman"/>
              </a:rPr>
              <a:t>Con il sistema del ballottaggio, passerebbero il primo turno i candidati Silvio ed  Elisa; i quali nel secondo turno dovrebbero chiedere l’appoggio dei consiglieri della lista Rossa, i cui voti</a:t>
            </a:r>
            <a:r>
              <a:rPr lang="it-IT" sz="1800" dirty="0">
                <a:latin typeface="Calibri" panose="020F0502020204030204" pitchFamily="34" charset="0"/>
                <a:ea typeface="PMingLiU" panose="02020500000000000000" pitchFamily="18" charset="-120"/>
                <a:cs typeface="Times New Roman" panose="02020603050405020304" pitchFamily="18" charset="0"/>
              </a:rPr>
              <a:t> </a:t>
            </a:r>
            <a:r>
              <a:rPr lang="it-IT" sz="1800" dirty="0">
                <a:effectLst/>
                <a:latin typeface="TimesNewRoman"/>
                <a:ea typeface="PMingLiU" panose="02020500000000000000" pitchFamily="18" charset="-120"/>
                <a:cs typeface="TimesNewRoman"/>
              </a:rPr>
              <a:t>sarebbero decisivi. </a:t>
            </a:r>
          </a:p>
          <a:p>
            <a:pPr>
              <a:lnSpc>
                <a:spcPct val="115000"/>
              </a:lnSpc>
              <a:spcAft>
                <a:spcPts val="1000"/>
              </a:spcAft>
            </a:pPr>
            <a:r>
              <a:rPr lang="it-IT" sz="1800" dirty="0">
                <a:effectLst/>
                <a:latin typeface="TimesNewRoman"/>
                <a:ea typeface="PMingLiU" panose="02020500000000000000" pitchFamily="18" charset="-120"/>
                <a:cs typeface="TimesNewRoman"/>
              </a:rPr>
              <a:t>Si potrebbe avere allora la seguente situazione. I consiglieri del gruppo Azzurra temendo un’intesa tra gli altri due gruppi concordano con i consiglieri della lista Rossa quanto segue: </a:t>
            </a:r>
            <a:r>
              <a:rPr lang="it-IT" sz="1800" b="1" dirty="0">
                <a:solidFill>
                  <a:srgbClr val="0070C0"/>
                </a:solidFill>
                <a:effectLst/>
                <a:latin typeface="TimesNewRoman"/>
                <a:ea typeface="PMingLiU" panose="02020500000000000000" pitchFamily="18" charset="-120"/>
                <a:cs typeface="TimesNewRoman"/>
              </a:rPr>
              <a:t>Silvio</a:t>
            </a:r>
            <a:r>
              <a:rPr lang="it-IT" sz="1800" dirty="0">
                <a:effectLst/>
                <a:latin typeface="TimesNewRoman"/>
                <a:ea typeface="PMingLiU" panose="02020500000000000000" pitchFamily="18" charset="-120"/>
                <a:cs typeface="TimesNewRoman"/>
              </a:rPr>
              <a:t> il candidato sindaco del loro gruppo farà il </a:t>
            </a:r>
            <a:r>
              <a:rPr lang="it-IT" sz="1800" b="1" dirty="0">
                <a:solidFill>
                  <a:srgbClr val="0070C0"/>
                </a:solidFill>
                <a:effectLst/>
                <a:latin typeface="TimesNewRoman"/>
                <a:ea typeface="PMingLiU" panose="02020500000000000000" pitchFamily="18" charset="-120"/>
                <a:cs typeface="TimesNewRoman"/>
              </a:rPr>
              <a:t>vicesindaco,</a:t>
            </a:r>
            <a:r>
              <a:rPr lang="it-IT" sz="1800" dirty="0">
                <a:effectLst/>
                <a:latin typeface="TimesNewRoman"/>
                <a:ea typeface="PMingLiU" panose="02020500000000000000" pitchFamily="18" charset="-120"/>
                <a:cs typeface="TimesNewRoman"/>
              </a:rPr>
              <a:t> mentre </a:t>
            </a:r>
            <a:r>
              <a:rPr lang="it-IT" sz="1800" b="1" dirty="0">
                <a:solidFill>
                  <a:srgbClr val="FF0000"/>
                </a:solidFill>
                <a:effectLst/>
                <a:latin typeface="TimesNewRoman"/>
                <a:ea typeface="PMingLiU" panose="02020500000000000000" pitchFamily="18" charset="-120"/>
                <a:cs typeface="TimesNewRoman"/>
              </a:rPr>
              <a:t>Matteo</a:t>
            </a:r>
            <a:r>
              <a:rPr lang="it-IT" sz="1800" dirty="0">
                <a:effectLst/>
                <a:latin typeface="TimesNewRoman"/>
                <a:ea typeface="PMingLiU" panose="02020500000000000000" pitchFamily="18" charset="-120"/>
                <a:cs typeface="TimesNewRoman"/>
              </a:rPr>
              <a:t> farà il </a:t>
            </a:r>
            <a:r>
              <a:rPr lang="it-IT" sz="1800" b="1" dirty="0">
                <a:solidFill>
                  <a:srgbClr val="FF0000"/>
                </a:solidFill>
                <a:effectLst/>
                <a:latin typeface="TimesNewRoman"/>
                <a:ea typeface="PMingLiU" panose="02020500000000000000" pitchFamily="18" charset="-120"/>
                <a:cs typeface="TimesNewRoman"/>
              </a:rPr>
              <a:t>sindaco.</a:t>
            </a:r>
            <a:r>
              <a:rPr lang="it-IT" sz="1800" dirty="0">
                <a:effectLst/>
                <a:latin typeface="TimesNewRoman"/>
                <a:ea typeface="PMingLiU" panose="02020500000000000000" pitchFamily="18" charset="-120"/>
                <a:cs typeface="TimesNewRoman"/>
              </a:rPr>
              <a:t> </a:t>
            </a:r>
          </a:p>
          <a:p>
            <a:pPr>
              <a:lnSpc>
                <a:spcPct val="115000"/>
              </a:lnSpc>
              <a:spcAft>
                <a:spcPts val="1000"/>
              </a:spcAft>
            </a:pPr>
            <a:r>
              <a:rPr lang="it-IT" sz="1800" b="1" dirty="0">
                <a:effectLst/>
                <a:latin typeface="TimesNewRoman"/>
                <a:ea typeface="PMingLiU" panose="02020500000000000000" pitchFamily="18" charset="-120"/>
                <a:cs typeface="TimesNewRoman"/>
              </a:rPr>
              <a:t>Il paradosso in questo caso consiste nel fatto che la lista che ha avuto il minor numero di voti assume l’incarico più importante </a:t>
            </a:r>
          </a:p>
          <a:p>
            <a:pPr>
              <a:lnSpc>
                <a:spcPct val="115000"/>
              </a:lnSpc>
              <a:spcAft>
                <a:spcPts val="1000"/>
              </a:spcAft>
            </a:pPr>
            <a:r>
              <a:rPr lang="it-IT" sz="1800" b="1" i="1" dirty="0">
                <a:solidFill>
                  <a:srgbClr val="C00000"/>
                </a:solidFill>
                <a:effectLst/>
                <a:latin typeface="TimesNewRoman"/>
                <a:ea typeface="PMingLiU" panose="02020500000000000000" pitchFamily="18" charset="-120"/>
                <a:cs typeface="TimesNewRoman"/>
              </a:rPr>
              <a:t>(In una situazione in cui i componenti del gruppo consiliare sono costretti a cooperare per giungere alla soluzione del problema, </a:t>
            </a:r>
            <a:r>
              <a:rPr lang="it-IT" sz="1800" b="1" i="1" dirty="0">
                <a:solidFill>
                  <a:srgbClr val="C00000"/>
                </a:solidFill>
                <a:effectLst/>
                <a:highlight>
                  <a:srgbClr val="FFFF00"/>
                </a:highlight>
                <a:latin typeface="TimesNewRoman"/>
                <a:ea typeface="PMingLiU" panose="02020500000000000000" pitchFamily="18" charset="-120"/>
                <a:cs typeface="TimesNewRoman"/>
              </a:rPr>
              <a:t>l’equilibrio tra le decisioni è</a:t>
            </a:r>
            <a:r>
              <a:rPr lang="it-IT" sz="1800" b="1" i="1" dirty="0">
                <a:solidFill>
                  <a:srgbClr val="C00000"/>
                </a:solidFill>
                <a:effectLst/>
                <a:latin typeface="TimesNewRoman"/>
                <a:ea typeface="PMingLiU" panose="02020500000000000000" pitchFamily="18" charset="-120"/>
                <a:cs typeface="TimesNewRoman"/>
              </a:rPr>
              <a:t> </a:t>
            </a:r>
            <a:r>
              <a:rPr lang="it-IT" sz="1800" b="1" i="1" dirty="0">
                <a:solidFill>
                  <a:srgbClr val="C00000"/>
                </a:solidFill>
                <a:effectLst/>
                <a:highlight>
                  <a:srgbClr val="FFFF00"/>
                </a:highlight>
                <a:latin typeface="TimesNewRoman"/>
                <a:ea typeface="PMingLiU" panose="02020500000000000000" pitchFamily="18" charset="-120"/>
                <a:cs typeface="TimesNewRoman"/>
              </a:rPr>
              <a:t>imprevedibile. </a:t>
            </a:r>
            <a:r>
              <a:rPr lang="it-IT" sz="1800" b="1" i="1" dirty="0">
                <a:solidFill>
                  <a:srgbClr val="C00000"/>
                </a:solidFill>
                <a:effectLst/>
                <a:highlight>
                  <a:srgbClr val="00FFFF"/>
                </a:highlight>
                <a:latin typeface="TimesNewRoman"/>
                <a:ea typeface="PMingLiU" panose="02020500000000000000" pitchFamily="18" charset="-120"/>
                <a:cs typeface="TimesNewRoman"/>
              </a:rPr>
              <a:t>La volontà degli elettori non ha più nessuna influenza; </a:t>
            </a:r>
            <a:r>
              <a:rPr lang="it-IT" sz="1800" b="1" i="1" dirty="0">
                <a:solidFill>
                  <a:srgbClr val="C00000"/>
                </a:solidFill>
                <a:effectLst/>
                <a:latin typeface="TimesNewRoman"/>
                <a:ea typeface="PMingLiU" panose="02020500000000000000" pitchFamily="18" charset="-120"/>
                <a:cs typeface="TimesNewRoman"/>
              </a:rPr>
              <a:t>la scelta, dal punto di vista dell’elettore, appare pressoché casuale o dettata da ambizioni di potere).</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50B13D1A-A36F-491A-9066-308B2E06B9D9}"/>
              </a:ext>
            </a:extLst>
          </p:cNvPr>
          <p:cNvPicPr>
            <a:picLocks noChangeAspect="1"/>
          </p:cNvPicPr>
          <p:nvPr/>
        </p:nvPicPr>
        <p:blipFill>
          <a:blip r:embed="rId2"/>
          <a:stretch>
            <a:fillRect/>
          </a:stretch>
        </p:blipFill>
        <p:spPr>
          <a:xfrm>
            <a:off x="700087" y="819067"/>
            <a:ext cx="7743825" cy="771525"/>
          </a:xfrm>
          <a:prstGeom prst="rect">
            <a:avLst/>
          </a:prstGeom>
        </p:spPr>
      </p:pic>
      <p:sp>
        <p:nvSpPr>
          <p:cNvPr id="4" name="Segnaposto piè di pagina 3">
            <a:extLst>
              <a:ext uri="{FF2B5EF4-FFF2-40B4-BE49-F238E27FC236}">
                <a16:creationId xmlns:a16="http://schemas.microsoft.com/office/drawing/2014/main" id="{A74A98F7-9994-43DE-A6F9-02204560C32A}"/>
              </a:ext>
            </a:extLst>
          </p:cNvPr>
          <p:cNvSpPr>
            <a:spLocks noGrp="1"/>
          </p:cNvSpPr>
          <p:nvPr>
            <p:ph type="ftr" sz="quarter" idx="11"/>
          </p:nvPr>
        </p:nvSpPr>
        <p:spPr>
          <a:xfrm>
            <a:off x="1691680" y="6356350"/>
            <a:ext cx="6048672" cy="365125"/>
          </a:xfrm>
        </p:spPr>
        <p:txBody>
          <a:bodyPr/>
          <a:lstStyle/>
          <a:p>
            <a:r>
              <a:rPr lang="it-IT" dirty="0"/>
              <a:t>La matematica delle elezioni (Marcello Pedone).  Webinar. 10 novembre 2020 </a:t>
            </a:r>
          </a:p>
        </p:txBody>
      </p:sp>
      <p:sp>
        <p:nvSpPr>
          <p:cNvPr id="6" name="Segnaposto data 5">
            <a:extLst>
              <a:ext uri="{FF2B5EF4-FFF2-40B4-BE49-F238E27FC236}">
                <a16:creationId xmlns:a16="http://schemas.microsoft.com/office/drawing/2014/main" id="{85504CCB-7318-47B2-92D4-57010B41F613}"/>
              </a:ext>
            </a:extLst>
          </p:cNvPr>
          <p:cNvSpPr>
            <a:spLocks noGrp="1"/>
          </p:cNvSpPr>
          <p:nvPr>
            <p:ph type="dt" sz="half" idx="10"/>
          </p:nvPr>
        </p:nvSpPr>
        <p:spPr/>
        <p:txBody>
          <a:bodyPr/>
          <a:lstStyle/>
          <a:p>
            <a:fld id="{42530364-F86B-49A0-A878-825FC4642275}" type="datetime1">
              <a:rPr lang="it-IT" smtClean="0"/>
              <a:t>17/11/2020</a:t>
            </a:fld>
            <a:endParaRPr lang="it-IT" dirty="0"/>
          </a:p>
        </p:txBody>
      </p:sp>
      <p:sp>
        <p:nvSpPr>
          <p:cNvPr id="7" name="CasellaDiTesto 6">
            <a:extLst>
              <a:ext uri="{FF2B5EF4-FFF2-40B4-BE49-F238E27FC236}">
                <a16:creationId xmlns:a16="http://schemas.microsoft.com/office/drawing/2014/main" id="{BA461353-11EE-47FD-A59D-1595BE2AEA4A}"/>
              </a:ext>
            </a:extLst>
          </p:cNvPr>
          <p:cNvSpPr txBox="1"/>
          <p:nvPr/>
        </p:nvSpPr>
        <p:spPr>
          <a:xfrm>
            <a:off x="1331640" y="-35044"/>
            <a:ext cx="6588663" cy="1200329"/>
          </a:xfrm>
          <a:prstGeom prst="rect">
            <a:avLst/>
          </a:prstGeom>
          <a:noFill/>
        </p:spPr>
        <p:txBody>
          <a:bodyPr wrap="none" rtlCol="0">
            <a:spAutoFit/>
          </a:bodyPr>
          <a:lstStyle/>
          <a:p>
            <a:r>
              <a:rPr lang="it-IT" sz="1800" dirty="0">
                <a:solidFill>
                  <a:srgbClr val="202122"/>
                </a:solidFill>
                <a:effectLst/>
                <a:latin typeface="Arial" panose="020B0604020202020204" pitchFamily="34" charset="0"/>
                <a:ea typeface="Times New Roman" panose="02020603050405020304" pitchFamily="18" charset="0"/>
              </a:rPr>
              <a:t>Il </a:t>
            </a:r>
            <a:r>
              <a:rPr lang="it-IT" sz="1800" b="1" i="1" dirty="0">
                <a:solidFill>
                  <a:srgbClr val="202122"/>
                </a:solidFill>
                <a:effectLst/>
                <a:latin typeface="Arial" panose="020B0604020202020204" pitchFamily="34" charset="0"/>
                <a:ea typeface="Times New Roman" panose="02020603050405020304" pitchFamily="18" charset="0"/>
              </a:rPr>
              <a:t>paradosso</a:t>
            </a:r>
            <a:r>
              <a:rPr lang="it-IT" sz="1800" dirty="0">
                <a:solidFill>
                  <a:srgbClr val="202122"/>
                </a:solidFill>
                <a:effectLst/>
                <a:latin typeface="Arial" panose="020B0604020202020204" pitchFamily="34" charset="0"/>
                <a:ea typeface="Times New Roman" panose="02020603050405020304" pitchFamily="18" charset="0"/>
              </a:rPr>
              <a:t> è "una </a:t>
            </a:r>
            <a:r>
              <a:rPr lang="it-IT" sz="1800" u="none" strike="noStrike" dirty="0">
                <a:solidFill>
                  <a:srgbClr val="0B0080"/>
                </a:solidFill>
                <a:effectLst/>
                <a:latin typeface="Arial" panose="020B0604020202020204" pitchFamily="34" charset="0"/>
                <a:ea typeface="Times New Roman" panose="02020603050405020304" pitchFamily="18" charset="0"/>
                <a:hlinkClick r:id="rId3" tooltip="Risultato"/>
              </a:rPr>
              <a:t>conclusione</a:t>
            </a:r>
            <a:r>
              <a:rPr lang="it-IT" sz="1800" dirty="0">
                <a:solidFill>
                  <a:srgbClr val="202122"/>
                </a:solidFill>
                <a:effectLst/>
                <a:latin typeface="Arial" panose="020B0604020202020204" pitchFamily="34" charset="0"/>
                <a:ea typeface="Times New Roman" panose="02020603050405020304" pitchFamily="18" charset="0"/>
              </a:rPr>
              <a:t> evidentemente inaccettabile, </a:t>
            </a:r>
          </a:p>
          <a:p>
            <a:r>
              <a:rPr lang="it-IT" sz="1800" dirty="0">
                <a:solidFill>
                  <a:srgbClr val="202122"/>
                </a:solidFill>
                <a:effectLst/>
                <a:latin typeface="Arial" panose="020B0604020202020204" pitchFamily="34" charset="0"/>
                <a:ea typeface="Times New Roman" panose="02020603050405020304" pitchFamily="18" charset="0"/>
              </a:rPr>
              <a:t>che deriva da </a:t>
            </a:r>
            <a:r>
              <a:rPr lang="it-IT" sz="1800" u="none" strike="noStrike" dirty="0">
                <a:solidFill>
                  <a:srgbClr val="0B0080"/>
                </a:solidFill>
                <a:effectLst/>
                <a:latin typeface="Arial" panose="020B0604020202020204" pitchFamily="34" charset="0"/>
                <a:ea typeface="Times New Roman" panose="02020603050405020304" pitchFamily="18" charset="0"/>
                <a:hlinkClick r:id="rId4" tooltip="Premessa"/>
              </a:rPr>
              <a:t>premesse</a:t>
            </a:r>
            <a:r>
              <a:rPr lang="it-IT" sz="1800" dirty="0">
                <a:solidFill>
                  <a:srgbClr val="202122"/>
                </a:solidFill>
                <a:effectLst/>
                <a:latin typeface="Arial" panose="020B0604020202020204" pitchFamily="34" charset="0"/>
                <a:ea typeface="Times New Roman" panose="02020603050405020304" pitchFamily="18" charset="0"/>
              </a:rPr>
              <a:t> evidentemente accettabili</a:t>
            </a:r>
          </a:p>
          <a:p>
            <a:r>
              <a:rPr lang="it-IT" sz="1800" dirty="0">
                <a:solidFill>
                  <a:srgbClr val="202122"/>
                </a:solidFill>
                <a:effectLst/>
                <a:latin typeface="Arial" panose="020B0604020202020204" pitchFamily="34" charset="0"/>
                <a:ea typeface="Times New Roman" panose="02020603050405020304" pitchFamily="18" charset="0"/>
              </a:rPr>
              <a:t> per mezzo di un ragionamento evidentemente accettabile".</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4438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7">
                                            <p:txEl>
                                              <p:pRg st="0" end="0"/>
                                            </p:txEl>
                                          </p:spTgt>
                                        </p:tgtEl>
                                        <p:attrNameLst>
                                          <p:attrName>style.textDecorationUnderline</p:attrName>
                                        </p:attrNameLst>
                                      </p:cBhvr>
                                      <p:to>
                                        <p:strVal val="true"/>
                                      </p:to>
                                    </p:set>
                                  </p:childTnLst>
                                </p:cTn>
                              </p:par>
                              <p:par>
                                <p:cTn id="39" presetID="18" presetClass="emph" presetSubtype="0" fill="hold" nodeType="withEffect">
                                  <p:stCondLst>
                                    <p:cond delay="0"/>
                                  </p:stCondLst>
                                  <p:iterate type="lt">
                                    <p:tmPct val="4000"/>
                                  </p:iterate>
                                  <p:childTnLst>
                                    <p:set>
                                      <p:cBhvr override="childStyle">
                                        <p:cTn id="40" dur="500" fill="hold"/>
                                        <p:tgtEl>
                                          <p:spTgt spid="7">
                                            <p:txEl>
                                              <p:pRg st="1" end="1"/>
                                            </p:txEl>
                                          </p:spTgt>
                                        </p:tgtEl>
                                        <p:attrNameLst>
                                          <p:attrName>style.textDecorationUnderline</p:attrName>
                                        </p:attrNameLst>
                                      </p:cBhvr>
                                      <p:to>
                                        <p:strVal val="true"/>
                                      </p:to>
                                    </p:set>
                                  </p:childTnLst>
                                </p:cTn>
                              </p:par>
                              <p:par>
                                <p:cTn id="41" presetID="18" presetClass="emph" presetSubtype="0" fill="hold" nodeType="withEffect">
                                  <p:stCondLst>
                                    <p:cond delay="0"/>
                                  </p:stCondLst>
                                  <p:iterate type="lt">
                                    <p:tmPct val="4000"/>
                                  </p:iterate>
                                  <p:childTnLst>
                                    <p:set>
                                      <p:cBhvr override="childStyle">
                                        <p:cTn id="42" dur="500" fill="hold"/>
                                        <p:tgtEl>
                                          <p:spTgt spid="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60648"/>
            <a:ext cx="8964488" cy="5878532"/>
          </a:xfrm>
          <a:prstGeom prst="rect">
            <a:avLst/>
          </a:prstGeom>
        </p:spPr>
        <p:txBody>
          <a:bodyPr wrap="square">
            <a:spAutoFit/>
          </a:bodyPr>
          <a:lstStyle/>
          <a:p>
            <a:r>
              <a:rPr lang="it-IT" sz="3200" b="1" dirty="0"/>
              <a:t>Discussione e Commenti </a:t>
            </a:r>
          </a:p>
          <a:p>
            <a:endParaRPr lang="it-IT" sz="3200" b="1" dirty="0"/>
          </a:p>
          <a:p>
            <a:endParaRPr lang="it-IT" sz="3200" b="1" dirty="0"/>
          </a:p>
          <a:p>
            <a:pPr marL="514350" indent="-514350">
              <a:buAutoNum type="alphaUcParenR"/>
            </a:pPr>
            <a:r>
              <a:rPr lang="it-IT" sz="2800" i="1" dirty="0"/>
              <a:t>Quanti seggi sono necessari per avere la maggioranza assoluta? </a:t>
            </a:r>
          </a:p>
          <a:p>
            <a:endParaRPr lang="it-IT" sz="2800" i="1" dirty="0"/>
          </a:p>
          <a:p>
            <a:r>
              <a:rPr lang="it-IT" sz="2800" dirty="0"/>
              <a:t>B) </a:t>
            </a:r>
            <a:r>
              <a:rPr lang="it-IT" sz="2800" i="1" dirty="0"/>
              <a:t>La lista che ha più seggi ha la maggioranza assoluta o la maggioranza relativa? </a:t>
            </a:r>
          </a:p>
          <a:p>
            <a:endParaRPr lang="it-IT" sz="2800" i="1" dirty="0"/>
          </a:p>
          <a:p>
            <a:r>
              <a:rPr lang="it-IT" sz="2800" dirty="0"/>
              <a:t>C) </a:t>
            </a:r>
            <a:r>
              <a:rPr lang="it-IT" sz="2800" i="1" dirty="0"/>
              <a:t>Quale candidato sarebbe stato eletto sindaco se fosse stata sufficiente la maggioranza relativa dei voti? </a:t>
            </a:r>
          </a:p>
          <a:p>
            <a:endParaRPr lang="it-IT" sz="2800" i="1" dirty="0"/>
          </a:p>
          <a:p>
            <a:r>
              <a:rPr lang="it-IT" sz="2800" dirty="0"/>
              <a:t>D) </a:t>
            </a:r>
            <a:r>
              <a:rPr lang="it-IT" sz="2800" i="1" dirty="0"/>
              <a:t>Come funziona il metodo del ballottaggio? </a:t>
            </a:r>
            <a:endParaRPr lang="it-IT" sz="2800" dirty="0"/>
          </a:p>
        </p:txBody>
      </p:sp>
      <p:sp>
        <p:nvSpPr>
          <p:cNvPr id="3" name="Segnaposto piè di pagina 2">
            <a:extLst>
              <a:ext uri="{FF2B5EF4-FFF2-40B4-BE49-F238E27FC236}">
                <a16:creationId xmlns:a16="http://schemas.microsoft.com/office/drawing/2014/main" id="{2847F1D4-9532-445E-B765-98A3BF2A6C4F}"/>
              </a:ext>
            </a:extLst>
          </p:cNvPr>
          <p:cNvSpPr>
            <a:spLocks noGrp="1"/>
          </p:cNvSpPr>
          <p:nvPr>
            <p:ph type="ftr" sz="quarter" idx="11"/>
          </p:nvPr>
        </p:nvSpPr>
        <p:spPr>
          <a:xfrm>
            <a:off x="1835696" y="6356350"/>
            <a:ext cx="5616624" cy="365125"/>
          </a:xfrm>
        </p:spPr>
        <p:txBody>
          <a:bodyPr/>
          <a:lstStyle/>
          <a:p>
            <a:r>
              <a:rPr lang="it-IT" dirty="0"/>
              <a:t>La matematica delle elezioni (Marcello Pedone).  Webinar. 10 novembre 2020 </a:t>
            </a:r>
          </a:p>
        </p:txBody>
      </p:sp>
      <p:pic>
        <p:nvPicPr>
          <p:cNvPr id="5" name="Immagine 4">
            <a:extLst>
              <a:ext uri="{FF2B5EF4-FFF2-40B4-BE49-F238E27FC236}">
                <a16:creationId xmlns:a16="http://schemas.microsoft.com/office/drawing/2014/main" id="{555932AB-4F10-4B51-A332-F6E52706D5FD}"/>
              </a:ext>
            </a:extLst>
          </p:cNvPr>
          <p:cNvPicPr>
            <a:picLocks noChangeAspect="1"/>
          </p:cNvPicPr>
          <p:nvPr/>
        </p:nvPicPr>
        <p:blipFill>
          <a:blip r:embed="rId2"/>
          <a:stretch>
            <a:fillRect/>
          </a:stretch>
        </p:blipFill>
        <p:spPr>
          <a:xfrm>
            <a:off x="700087" y="819067"/>
            <a:ext cx="7743825" cy="771525"/>
          </a:xfrm>
          <a:prstGeom prst="rect">
            <a:avLst/>
          </a:prstGeom>
        </p:spPr>
      </p:pic>
      <p:sp>
        <p:nvSpPr>
          <p:cNvPr id="4" name="Segnaposto data 3">
            <a:extLst>
              <a:ext uri="{FF2B5EF4-FFF2-40B4-BE49-F238E27FC236}">
                <a16:creationId xmlns:a16="http://schemas.microsoft.com/office/drawing/2014/main" id="{ED4EA90F-8E6E-49E5-BC7F-F2C11947854D}"/>
              </a:ext>
            </a:extLst>
          </p:cNvPr>
          <p:cNvSpPr>
            <a:spLocks noGrp="1"/>
          </p:cNvSpPr>
          <p:nvPr>
            <p:ph type="dt" sz="half" idx="10"/>
          </p:nvPr>
        </p:nvSpPr>
        <p:spPr/>
        <p:txBody>
          <a:bodyPr/>
          <a:lstStyle/>
          <a:p>
            <a:fld id="{8E8D2B03-350A-4F02-A25B-F439EFA4B6B8}" type="datetime1">
              <a:rPr lang="it-IT" smtClean="0"/>
              <a:t>17/11/2020</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5F43D-0883-4F38-9F60-C8731A39E578}"/>
              </a:ext>
            </a:extLst>
          </p:cNvPr>
          <p:cNvSpPr>
            <a:spLocks noGrp="1"/>
          </p:cNvSpPr>
          <p:nvPr>
            <p:ph type="title"/>
          </p:nvPr>
        </p:nvSpPr>
        <p:spPr/>
        <p:txBody>
          <a:bodyPr/>
          <a:lstStyle/>
          <a:p>
            <a:r>
              <a:rPr lang="it-IT" sz="1800" b="1" i="1" dirty="0">
                <a:solidFill>
                  <a:srgbClr val="C00000"/>
                </a:solidFill>
                <a:effectLst/>
                <a:latin typeface="TimesNewRoman"/>
                <a:ea typeface="PMingLiU" panose="02020500000000000000" pitchFamily="18" charset="-120"/>
                <a:cs typeface="TimesNewRoman"/>
              </a:rPr>
              <a:t>La proporzionale corretta.</a:t>
            </a:r>
            <a:br>
              <a:rPr lang="it-IT" sz="1800" dirty="0">
                <a:effectLst/>
                <a:latin typeface="Calibri" panose="020F0502020204030204" pitchFamily="34" charset="0"/>
                <a:ea typeface="PMingLiU" panose="02020500000000000000" pitchFamily="18" charset="-12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C25D7F0-9253-4D23-BFF0-13C2C79BBAFF}"/>
              </a:ext>
            </a:extLst>
          </p:cNvPr>
          <p:cNvSpPr>
            <a:spLocks noGrp="1"/>
          </p:cNvSpPr>
          <p:nvPr>
            <p:ph idx="1"/>
          </p:nvPr>
        </p:nvSpPr>
        <p:spPr/>
        <p:txBody>
          <a:bodyPr/>
          <a:lstStyle/>
          <a:p>
            <a:pPr algn="just">
              <a:lnSpc>
                <a:spcPct val="115000"/>
              </a:lnSpc>
              <a:spcAft>
                <a:spcPts val="1000"/>
              </a:spcAft>
            </a:pPr>
            <a:r>
              <a:rPr lang="it-IT" sz="1800" dirty="0">
                <a:effectLst/>
                <a:highlight>
                  <a:srgbClr val="00FFFF"/>
                </a:highlight>
                <a:latin typeface="TimesNewRoman"/>
                <a:ea typeface="PMingLiU" panose="02020500000000000000" pitchFamily="18" charset="-120"/>
                <a:cs typeface="TimesNewRoman"/>
              </a:rPr>
              <a:t>Il sistema </a:t>
            </a:r>
            <a:r>
              <a:rPr lang="it-IT" sz="1800" b="1" dirty="0">
                <a:effectLst/>
                <a:highlight>
                  <a:srgbClr val="00FFFF"/>
                </a:highlight>
                <a:latin typeface="TimesNewRoman"/>
                <a:ea typeface="PMingLiU" panose="02020500000000000000" pitchFamily="18" charset="-120"/>
                <a:cs typeface="TimesNewRoman"/>
              </a:rPr>
              <a:t>Proporzionale corretto</a:t>
            </a:r>
            <a:r>
              <a:rPr lang="it-IT" sz="1800" dirty="0">
                <a:effectLst/>
                <a:latin typeface="TimesNewRoman"/>
                <a:ea typeface="PMingLiU" panose="02020500000000000000" pitchFamily="18" charset="-120"/>
                <a:cs typeface="TimesNewRoman"/>
              </a:rPr>
              <a:t>, noto anche come Metodo d'Hondt </a:t>
            </a:r>
            <a:r>
              <a:rPr lang="it-IT" sz="1800" dirty="0">
                <a:effectLst/>
                <a:highlight>
                  <a:srgbClr val="00FFFF"/>
                </a:highlight>
                <a:latin typeface="TimesNewRoman"/>
                <a:ea typeface="PMingLiU" panose="02020500000000000000" pitchFamily="18" charset="-120"/>
                <a:cs typeface="TimesNewRoman"/>
              </a:rPr>
              <a:t>adottato in Italia nei comuni con più di 15000 abitanti </a:t>
            </a:r>
            <a:r>
              <a:rPr lang="it-IT" sz="1800" dirty="0">
                <a:effectLst/>
                <a:latin typeface="TimesNewRoman"/>
                <a:ea typeface="PMingLiU" panose="02020500000000000000" pitchFamily="18" charset="-120"/>
                <a:cs typeface="TimesNewRoman"/>
              </a:rPr>
              <a:t>( Per un numero di abitanti inferiore a 15000, i seggi vengono assegnati in modo tale che al raggruppamento che consegua la maggioranza relativa dei voti riceva la maggioranza assoluta dei seggi).</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algn="just">
              <a:lnSpc>
                <a:spcPct val="115000"/>
              </a:lnSpc>
              <a:spcAft>
                <a:spcPts val="1000"/>
              </a:spcAft>
            </a:pPr>
            <a:r>
              <a:rPr lang="it-IT" sz="1800" dirty="0">
                <a:latin typeface="TimesNewRoman"/>
                <a:ea typeface="PMingLiU" panose="02020500000000000000" pitchFamily="18" charset="-120"/>
                <a:cs typeface="TimesNewRoman"/>
              </a:rPr>
              <a:t>P</a:t>
            </a:r>
            <a:r>
              <a:rPr lang="it-IT" sz="1800" dirty="0">
                <a:effectLst/>
                <a:latin typeface="TimesNewRoman"/>
                <a:ea typeface="PMingLiU" panose="02020500000000000000" pitchFamily="18" charset="-120"/>
                <a:cs typeface="TimesNewRoman"/>
              </a:rPr>
              <a:t>revede che </a:t>
            </a:r>
            <a:r>
              <a:rPr lang="it-IT" sz="1800" dirty="0">
                <a:effectLst/>
                <a:highlight>
                  <a:srgbClr val="FFFF00"/>
                </a:highlight>
                <a:latin typeface="TimesNewRoman"/>
                <a:ea typeface="PMingLiU" panose="02020500000000000000" pitchFamily="18" charset="-120"/>
                <a:cs typeface="TimesNewRoman"/>
              </a:rPr>
              <a:t>per ogni lista </a:t>
            </a:r>
            <a:r>
              <a:rPr lang="it-IT" sz="1800" b="1" dirty="0">
                <a:effectLst/>
                <a:highlight>
                  <a:srgbClr val="FFFF00"/>
                </a:highlight>
                <a:latin typeface="TimesNewRoman"/>
                <a:ea typeface="PMingLiU" panose="02020500000000000000" pitchFamily="18" charset="-120"/>
                <a:cs typeface="TimesNewRoman"/>
              </a:rPr>
              <a:t>si divida progressivamente il numero dei suoi voti per numeri naturali crescenti 1, 2, 3, …, fino al numero massimo di seggi disponibili. </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algn="just">
              <a:lnSpc>
                <a:spcPct val="115000"/>
              </a:lnSpc>
              <a:spcAft>
                <a:spcPts val="1000"/>
              </a:spcAft>
            </a:pPr>
            <a:r>
              <a:rPr lang="it-IT" sz="1800" b="1" dirty="0">
                <a:effectLst/>
                <a:highlight>
                  <a:srgbClr val="FFFF00"/>
                </a:highlight>
                <a:latin typeface="TimesNewRoman"/>
                <a:ea typeface="PMingLiU" panose="02020500000000000000" pitchFamily="18" charset="-120"/>
                <a:cs typeface="TimesNewRoman"/>
              </a:rPr>
              <a:t>Con i quozienti ottenuti dalle varie liste (quozienti elettorali) si fa un elenco decrescente: i seggi si distribuiscono alle varie liste nell’ordine in cui si susseguono i quozienti elencati</a:t>
            </a:r>
            <a:r>
              <a:rPr lang="it-IT" sz="1800" dirty="0">
                <a:effectLst/>
                <a:latin typeface="TimesNewRoman"/>
                <a:ea typeface="PMingLiU" panose="02020500000000000000" pitchFamily="18" charset="-120"/>
                <a:cs typeface="TimesNewRoman"/>
              </a:rPr>
              <a:t> </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sp>
        <p:nvSpPr>
          <p:cNvPr id="4" name="Segnaposto piè di pagina 3">
            <a:extLst>
              <a:ext uri="{FF2B5EF4-FFF2-40B4-BE49-F238E27FC236}">
                <a16:creationId xmlns:a16="http://schemas.microsoft.com/office/drawing/2014/main" id="{3491890A-6C5A-47D6-9D2C-1690DFC38209}"/>
              </a:ext>
            </a:extLst>
          </p:cNvPr>
          <p:cNvSpPr>
            <a:spLocks noGrp="1"/>
          </p:cNvSpPr>
          <p:nvPr>
            <p:ph type="ftr" sz="quarter" idx="11"/>
          </p:nvPr>
        </p:nvSpPr>
        <p:spPr>
          <a:xfrm>
            <a:off x="1475656" y="6356350"/>
            <a:ext cx="5472608"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47CAF0C0-CB12-409B-8628-6943837AB487}"/>
              </a:ext>
            </a:extLst>
          </p:cNvPr>
          <p:cNvSpPr>
            <a:spLocks noGrp="1"/>
          </p:cNvSpPr>
          <p:nvPr>
            <p:ph type="dt" sz="half" idx="10"/>
          </p:nvPr>
        </p:nvSpPr>
        <p:spPr/>
        <p:txBody>
          <a:bodyPr/>
          <a:lstStyle/>
          <a:p>
            <a:fld id="{4F6343FD-A079-43C8-BD43-2A238C3ACFA4}" type="datetime1">
              <a:rPr lang="it-IT" smtClean="0"/>
              <a:t>17/11/2020</a:t>
            </a:fld>
            <a:endParaRPr lang="it-IT"/>
          </a:p>
        </p:txBody>
      </p:sp>
    </p:spTree>
    <p:extLst>
      <p:ext uri="{BB962C8B-B14F-4D97-AF65-F5344CB8AC3E}">
        <p14:creationId xmlns:p14="http://schemas.microsoft.com/office/powerpoint/2010/main" val="29475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7CB3B-9BC9-48EA-ADB9-E773FB35E748}"/>
              </a:ext>
            </a:extLst>
          </p:cNvPr>
          <p:cNvSpPr>
            <a:spLocks noGrp="1"/>
          </p:cNvSpPr>
          <p:nvPr>
            <p:ph type="title"/>
          </p:nvPr>
        </p:nvSpPr>
        <p:spPr/>
        <p:txBody>
          <a:bodyPr/>
          <a:lstStyle/>
          <a:p>
            <a:r>
              <a:rPr lang="it-IT" dirty="0"/>
              <a:t>Sistemi elettorali</a:t>
            </a:r>
          </a:p>
        </p:txBody>
      </p:sp>
      <p:sp>
        <p:nvSpPr>
          <p:cNvPr id="3" name="Segnaposto contenuto 2">
            <a:extLst>
              <a:ext uri="{FF2B5EF4-FFF2-40B4-BE49-F238E27FC236}">
                <a16:creationId xmlns:a16="http://schemas.microsoft.com/office/drawing/2014/main" id="{FC4896DE-8765-444E-9B84-970C4B5FCA54}"/>
              </a:ext>
            </a:extLst>
          </p:cNvPr>
          <p:cNvSpPr>
            <a:spLocks noGrp="1"/>
          </p:cNvSpPr>
          <p:nvPr>
            <p:ph idx="1"/>
          </p:nvPr>
        </p:nvSpPr>
        <p:spPr/>
        <p:txBody>
          <a:bodyPr/>
          <a:lstStyle/>
          <a:p>
            <a:r>
              <a:rPr lang="it-IT" sz="1800" b="1" dirty="0">
                <a:effectLst/>
                <a:highlight>
                  <a:srgbClr val="00FF00"/>
                </a:highlight>
                <a:latin typeface="TimesNewRoman"/>
                <a:ea typeface="PMingLiU" panose="02020500000000000000" pitchFamily="18" charset="-120"/>
                <a:cs typeface="TimesNewRoman"/>
              </a:rPr>
              <a:t>Metodo proporzionale(Puro)</a:t>
            </a:r>
            <a:r>
              <a:rPr lang="it-IT" sz="1800" dirty="0">
                <a:effectLst/>
                <a:highlight>
                  <a:srgbClr val="00FF00"/>
                </a:highlight>
                <a:latin typeface="TimesNewRoman"/>
                <a:ea typeface="PMingLiU" panose="02020500000000000000" pitchFamily="18" charset="-120"/>
                <a:cs typeface="TimesNewRoman"/>
              </a:rPr>
              <a:t>: </a:t>
            </a:r>
            <a:r>
              <a:rPr lang="it-IT" sz="1800" dirty="0">
                <a:effectLst/>
                <a:latin typeface="TimesNewRoman"/>
                <a:ea typeface="PMingLiU" panose="02020500000000000000" pitchFamily="18" charset="-120"/>
                <a:cs typeface="TimesNewRoman"/>
              </a:rPr>
              <a:t>In sede di scrutinio si attribuiscono prima i seggi a ciascuna lista, e successivamente si individuano i candidati eletti. Il rappresentante (“sindaco”) viene eletto a </a:t>
            </a:r>
            <a:r>
              <a:rPr lang="it-IT" sz="1800" dirty="0">
                <a:effectLst/>
                <a:latin typeface="Calibri" panose="020F0502020204030204" pitchFamily="34" charset="0"/>
                <a:ea typeface="PMingLiU" panose="02020500000000000000" pitchFamily="18" charset="-120"/>
                <a:cs typeface="Times New Roman" panose="02020603050405020304" pitchFamily="18" charset="0"/>
              </a:rPr>
              <a:t>maggioranza assoluta. </a:t>
            </a:r>
          </a:p>
          <a:p>
            <a:r>
              <a:rPr lang="it-IT" sz="1800" b="1" dirty="0">
                <a:effectLst/>
                <a:highlight>
                  <a:srgbClr val="00FF00"/>
                </a:highlight>
                <a:latin typeface="TimesNewRoman"/>
                <a:ea typeface="PMingLiU" panose="02020500000000000000" pitchFamily="18" charset="-120"/>
                <a:cs typeface="TimesNewRoman"/>
              </a:rPr>
              <a:t>Metodo del Ballottaggio</a:t>
            </a:r>
            <a:r>
              <a:rPr lang="it-IT" sz="1800" dirty="0">
                <a:effectLst/>
                <a:highlight>
                  <a:srgbClr val="00FF00"/>
                </a:highlight>
                <a:latin typeface="Calibri" panose="020F0502020204030204" pitchFamily="34" charset="0"/>
                <a:ea typeface="PMingLiU" panose="02020500000000000000" pitchFamily="18" charset="-120"/>
                <a:cs typeface="Times New Roman" panose="02020603050405020304" pitchFamily="18" charset="0"/>
              </a:rPr>
              <a:t>: </a:t>
            </a:r>
            <a:r>
              <a:rPr lang="it-IT" sz="1800" dirty="0">
                <a:effectLst/>
                <a:latin typeface="Calibri" panose="020F0502020204030204" pitchFamily="34" charset="0"/>
                <a:ea typeface="PMingLiU" panose="02020500000000000000" pitchFamily="18" charset="-120"/>
                <a:cs typeface="Times New Roman" panose="02020603050405020304" pitchFamily="18" charset="0"/>
              </a:rPr>
              <a:t>è quello che vede contendersi il seggio i due candidati più votati al primo turno (in tale ipotesi, il secondo turno assume il nome di ballottaggio)</a:t>
            </a:r>
          </a:p>
          <a:p>
            <a:r>
              <a:rPr lang="it-IT" sz="1800" b="1" dirty="0">
                <a:effectLst/>
                <a:highlight>
                  <a:srgbClr val="00FF00"/>
                </a:highlight>
                <a:latin typeface="TimesNewRoman"/>
                <a:ea typeface="PMingLiU" panose="02020500000000000000" pitchFamily="18" charset="-120"/>
                <a:cs typeface="TimesNewRoman"/>
              </a:rPr>
              <a:t>Il Sistema proporzionale corretto o Metodo d'Hondt</a:t>
            </a:r>
            <a:r>
              <a:rPr lang="it-IT" sz="1800" dirty="0">
                <a:effectLst/>
                <a:highlight>
                  <a:srgbClr val="00FF00"/>
                </a:highlight>
                <a:latin typeface="TimesNewRoman"/>
                <a:ea typeface="PMingLiU" panose="02020500000000000000" pitchFamily="18" charset="-120"/>
                <a:cs typeface="TimesNewRoman"/>
              </a:rPr>
              <a:t> </a:t>
            </a:r>
            <a:r>
              <a:rPr lang="it-IT" sz="1800" dirty="0">
                <a:effectLst/>
                <a:latin typeface="TimesNewRoman"/>
                <a:ea typeface="PMingLiU" panose="02020500000000000000" pitchFamily="18" charset="-120"/>
                <a:cs typeface="TimesNewRoman"/>
              </a:rPr>
              <a:t>prevede che per ogni lista si divida progressivamente il numero dei suoi voti per numeri naturali crescenti 1, 2, 3, …, fino al numero massimo di seggi disponibili. Con i quozienti ottenuti dalle varie liste (quozienti elettorali) si fa un elenco decrescente: i seggi si distribuiscono alle varie liste nell’ordine in cui si susseguono i quozienti elencati</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sp>
        <p:nvSpPr>
          <p:cNvPr id="4" name="Segnaposto piè di pagina 3">
            <a:extLst>
              <a:ext uri="{FF2B5EF4-FFF2-40B4-BE49-F238E27FC236}">
                <a16:creationId xmlns:a16="http://schemas.microsoft.com/office/drawing/2014/main" id="{C8EF119A-5364-4D4D-A33E-4C88559EC928}"/>
              </a:ext>
            </a:extLst>
          </p:cNvPr>
          <p:cNvSpPr>
            <a:spLocks noGrp="1"/>
          </p:cNvSpPr>
          <p:nvPr>
            <p:ph type="ftr" sz="quarter" idx="11"/>
          </p:nvPr>
        </p:nvSpPr>
        <p:spPr>
          <a:xfrm>
            <a:off x="2411760" y="6356350"/>
            <a:ext cx="5760640"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8AD46712-F5B0-4220-9ECD-B9112AEE2446}"/>
              </a:ext>
            </a:extLst>
          </p:cNvPr>
          <p:cNvSpPr>
            <a:spLocks noGrp="1"/>
          </p:cNvSpPr>
          <p:nvPr>
            <p:ph type="dt" sz="half" idx="10"/>
          </p:nvPr>
        </p:nvSpPr>
        <p:spPr/>
        <p:txBody>
          <a:bodyPr/>
          <a:lstStyle/>
          <a:p>
            <a:fld id="{5D217433-372C-4A45-BC64-A96B2D0B220A}" type="datetime1">
              <a:rPr lang="it-IT" smtClean="0"/>
              <a:t>17/11/2020</a:t>
            </a:fld>
            <a:endParaRPr lang="it-IT"/>
          </a:p>
        </p:txBody>
      </p:sp>
    </p:spTree>
    <p:extLst>
      <p:ext uri="{BB962C8B-B14F-4D97-AF65-F5344CB8AC3E}">
        <p14:creationId xmlns:p14="http://schemas.microsoft.com/office/powerpoint/2010/main" val="31053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37"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4BD77D8F-A535-425F-85B0-DD50825E67A6}"/>
              </a:ext>
            </a:extLst>
          </p:cNvPr>
          <p:cNvSpPr>
            <a:spLocks noGrp="1"/>
          </p:cNvSpPr>
          <p:nvPr>
            <p:ph type="dt" sz="half" idx="10"/>
          </p:nvPr>
        </p:nvSpPr>
        <p:spPr/>
        <p:txBody>
          <a:bodyPr/>
          <a:lstStyle/>
          <a:p>
            <a:fld id="{396222B0-F634-4518-A658-66EF126290D6}" type="datetime1">
              <a:rPr lang="it-IT" smtClean="0"/>
              <a:t>17/11/2020</a:t>
            </a:fld>
            <a:endParaRPr lang="it-IT"/>
          </a:p>
        </p:txBody>
      </p:sp>
      <p:sp>
        <p:nvSpPr>
          <p:cNvPr id="3" name="Segnaposto piè di pagina 2">
            <a:extLst>
              <a:ext uri="{FF2B5EF4-FFF2-40B4-BE49-F238E27FC236}">
                <a16:creationId xmlns:a16="http://schemas.microsoft.com/office/drawing/2014/main" id="{BF5A4C3B-3915-4A57-BAF1-65797BC56B0E}"/>
              </a:ext>
            </a:extLst>
          </p:cNvPr>
          <p:cNvSpPr>
            <a:spLocks noGrp="1"/>
          </p:cNvSpPr>
          <p:nvPr>
            <p:ph type="ftr" sz="quarter" idx="11"/>
          </p:nvPr>
        </p:nvSpPr>
        <p:spPr>
          <a:xfrm>
            <a:off x="1907704" y="6356350"/>
            <a:ext cx="5184576" cy="365125"/>
          </a:xfrm>
        </p:spPr>
        <p:txBody>
          <a:bodyPr/>
          <a:lstStyle/>
          <a:p>
            <a:r>
              <a:rPr lang="it-IT" dirty="0"/>
              <a:t>La matematica delle elezioni (Marcello Pedone).  Webinar. 10 novembre 2020 </a:t>
            </a:r>
          </a:p>
        </p:txBody>
      </p:sp>
      <p:sp>
        <p:nvSpPr>
          <p:cNvPr id="2" name="Titolo 1">
            <a:extLst>
              <a:ext uri="{FF2B5EF4-FFF2-40B4-BE49-F238E27FC236}">
                <a16:creationId xmlns:a16="http://schemas.microsoft.com/office/drawing/2014/main" id="{40329615-106D-4A5B-A053-4207D7B36D23}"/>
              </a:ext>
            </a:extLst>
          </p:cNvPr>
          <p:cNvSpPr>
            <a:spLocks noGrp="1"/>
          </p:cNvSpPr>
          <p:nvPr>
            <p:ph type="title" idx="4294967295"/>
          </p:nvPr>
        </p:nvSpPr>
        <p:spPr>
          <a:xfrm>
            <a:off x="362773" y="908720"/>
            <a:ext cx="8532440" cy="2135262"/>
          </a:xfrm>
        </p:spPr>
        <p:txBody>
          <a:bodyPr>
            <a:noAutofit/>
          </a:bodyPr>
          <a:lstStyle/>
          <a:p>
            <a:pPr algn="l"/>
            <a:r>
              <a:rPr lang="it-IT" sz="1800" dirty="0">
                <a:effectLst/>
                <a:latin typeface="TimesNewRoman"/>
                <a:ea typeface="PMingLiU" panose="02020500000000000000" pitchFamily="18" charset="-120"/>
                <a:cs typeface="TimesNewRoman"/>
              </a:rPr>
              <a:t>Calcolo dei seggi con il </a:t>
            </a:r>
            <a:r>
              <a:rPr lang="it-IT" sz="1800" b="1" dirty="0">
                <a:effectLst/>
                <a:highlight>
                  <a:srgbClr val="FFFF00"/>
                </a:highlight>
                <a:latin typeface="TimesNewRoman"/>
                <a:ea typeface="PMingLiU" panose="02020500000000000000" pitchFamily="18" charset="-120"/>
                <a:cs typeface="TimesNewRoman"/>
              </a:rPr>
              <a:t>metodo della proporzionale corretta </a:t>
            </a:r>
            <a:r>
              <a:rPr lang="it-IT" sz="1800" dirty="0">
                <a:effectLst/>
                <a:latin typeface="TimesNewRoman"/>
                <a:ea typeface="PMingLiU" panose="02020500000000000000" pitchFamily="18" charset="-120"/>
                <a:cs typeface="TimesNewRoman"/>
              </a:rPr>
              <a:t>(Metodo D’Hondt)</a:t>
            </a:r>
            <a:br>
              <a:rPr lang="it-IT" sz="1800" dirty="0">
                <a:effectLst/>
                <a:latin typeface="TimesNewRoman"/>
                <a:ea typeface="PMingLiU" panose="02020500000000000000" pitchFamily="18" charset="-120"/>
                <a:cs typeface="TimesNewRoman"/>
              </a:rPr>
            </a:br>
            <a:br>
              <a:rPr lang="it-IT" sz="2000" dirty="0">
                <a:effectLst/>
                <a:latin typeface="Calibri" panose="020F0502020204030204" pitchFamily="34" charset="0"/>
                <a:ea typeface="PMingLiU" panose="02020500000000000000" pitchFamily="18" charset="-120"/>
                <a:cs typeface="Times New Roman" panose="02020603050405020304" pitchFamily="18" charset="0"/>
              </a:rPr>
            </a:br>
            <a:r>
              <a:rPr lang="it-IT" sz="1600" b="0" i="0" u="none" strike="noStrike" dirty="0">
                <a:solidFill>
                  <a:srgbClr val="0B0080"/>
                </a:solidFill>
                <a:effectLst/>
                <a:latin typeface="Arial" panose="020B0604020202020204" pitchFamily="34" charset="0"/>
                <a:hlinkClick r:id="rId2" tooltip="Metodo D'Hondt"/>
              </a:rPr>
              <a:t>Metodo D'Hondt</a:t>
            </a:r>
            <a:r>
              <a:rPr lang="it-IT" sz="1600" b="0" i="0" dirty="0">
                <a:solidFill>
                  <a:srgbClr val="202122"/>
                </a:solidFill>
                <a:effectLst/>
                <a:latin typeface="Arial" panose="020B0604020202020204" pitchFamily="34" charset="0"/>
              </a:rPr>
              <a:t> (noto in USA come metodo Jefferson): </a:t>
            </a:r>
            <a:r>
              <a:rPr lang="it-IT" sz="1600" b="1" i="0" dirty="0">
                <a:solidFill>
                  <a:srgbClr val="202122"/>
                </a:solidFill>
                <a:effectLst/>
                <a:highlight>
                  <a:srgbClr val="FFFF00"/>
                </a:highlight>
                <a:latin typeface="Arial" panose="020B0604020202020204" pitchFamily="34" charset="0"/>
              </a:rPr>
              <a:t>si dividono i totali di voti delle liste per 1, 2, 3, 4, 5, 6, 7, 8, ... fino al numero di seggi da assegnare nel collegio.</a:t>
            </a:r>
            <a:br>
              <a:rPr lang="it-IT" sz="1600" b="0" i="0" dirty="0">
                <a:solidFill>
                  <a:srgbClr val="202122"/>
                </a:solidFill>
                <a:effectLst/>
                <a:latin typeface="Arial" panose="020B0604020202020204" pitchFamily="34" charset="0"/>
              </a:rPr>
            </a:br>
            <a:r>
              <a:rPr lang="it-IT" sz="1600" b="0" i="0" u="none" strike="noStrike" dirty="0">
                <a:solidFill>
                  <a:srgbClr val="A55858"/>
                </a:solidFill>
                <a:effectLst/>
                <a:latin typeface="Arial" panose="020B0604020202020204" pitchFamily="34" charset="0"/>
                <a:hlinkClick r:id="rId3" tooltip="Metodo Nohlen (la pagina non esiste)"/>
              </a:rPr>
              <a:t>Metodo </a:t>
            </a:r>
            <a:r>
              <a:rPr lang="it-IT" sz="1600" b="0" i="0" u="none" strike="noStrike" dirty="0" err="1">
                <a:solidFill>
                  <a:srgbClr val="A55858"/>
                </a:solidFill>
                <a:effectLst/>
                <a:latin typeface="Arial" panose="020B0604020202020204" pitchFamily="34" charset="0"/>
                <a:hlinkClick r:id="rId3" tooltip="Metodo Nohlen (la pagina non esiste)"/>
              </a:rPr>
              <a:t>Nohlen</a:t>
            </a:r>
            <a:r>
              <a:rPr lang="it-IT" sz="1600" b="0" i="0" dirty="0">
                <a:solidFill>
                  <a:srgbClr val="202122"/>
                </a:solidFill>
                <a:effectLst/>
                <a:latin typeface="Arial" panose="020B0604020202020204" pitchFamily="34" charset="0"/>
              </a:rPr>
              <a:t>: si dividono i totali di voti delle liste per 2, 3, 4, 5, 6, 7, 8, 9, ... .</a:t>
            </a:r>
            <a:br>
              <a:rPr lang="it-IT" sz="1600" b="0" i="0" dirty="0">
                <a:solidFill>
                  <a:srgbClr val="202122"/>
                </a:solidFill>
                <a:effectLst/>
                <a:latin typeface="Arial" panose="020B0604020202020204" pitchFamily="34" charset="0"/>
              </a:rPr>
            </a:br>
            <a:r>
              <a:rPr lang="it-IT" sz="1600" b="0" i="0" u="none" strike="noStrike" dirty="0">
                <a:solidFill>
                  <a:srgbClr val="0B0080"/>
                </a:solidFill>
                <a:effectLst/>
                <a:latin typeface="Arial" panose="020B0604020202020204" pitchFamily="34" charset="0"/>
                <a:hlinkClick r:id="rId4" tooltip="Metodo Sainte-Laguë"/>
              </a:rPr>
              <a:t>Metodo Sainte-</a:t>
            </a:r>
            <a:r>
              <a:rPr lang="it-IT" sz="1600" b="0" i="0" u="none" strike="noStrike" dirty="0" err="1">
                <a:solidFill>
                  <a:srgbClr val="0B0080"/>
                </a:solidFill>
                <a:effectLst/>
                <a:latin typeface="Arial" panose="020B0604020202020204" pitchFamily="34" charset="0"/>
                <a:hlinkClick r:id="rId4" tooltip="Metodo Sainte-Laguë"/>
              </a:rPr>
              <a:t>Laguë</a:t>
            </a:r>
            <a:r>
              <a:rPr lang="it-IT" sz="1600" b="0" i="0" dirty="0">
                <a:solidFill>
                  <a:srgbClr val="202122"/>
                </a:solidFill>
                <a:effectLst/>
                <a:latin typeface="Arial" panose="020B0604020202020204" pitchFamily="34" charset="0"/>
              </a:rPr>
              <a:t> (noto in USA come metodo Webster): si dividono i totali di voti delle liste per 1, 3, 5, 7, 9, 11, 13, 15, ... .</a:t>
            </a:r>
            <a:br>
              <a:rPr lang="it-IT" sz="1600" b="0" i="0" dirty="0">
                <a:solidFill>
                  <a:srgbClr val="202122"/>
                </a:solidFill>
                <a:effectLst/>
                <a:latin typeface="Arial" panose="020B0604020202020204" pitchFamily="34" charset="0"/>
              </a:rPr>
            </a:br>
            <a:r>
              <a:rPr lang="it-IT" sz="1600" b="0" i="0" u="none" strike="noStrike" dirty="0">
                <a:solidFill>
                  <a:srgbClr val="0B0080"/>
                </a:solidFill>
                <a:effectLst/>
                <a:latin typeface="Arial" panose="020B0604020202020204" pitchFamily="34" charset="0"/>
                <a:hlinkClick r:id="rId5" tooltip="Metodo Sainte-Laguë"/>
              </a:rPr>
              <a:t>Metodo Sainte-</a:t>
            </a:r>
            <a:r>
              <a:rPr lang="it-IT" sz="1600" b="0" i="0" u="none" strike="noStrike" dirty="0" err="1">
                <a:solidFill>
                  <a:srgbClr val="0B0080"/>
                </a:solidFill>
                <a:effectLst/>
                <a:latin typeface="Arial" panose="020B0604020202020204" pitchFamily="34" charset="0"/>
                <a:hlinkClick r:id="rId5" tooltip="Metodo Sainte-Laguë"/>
              </a:rPr>
              <a:t>Laguë</a:t>
            </a:r>
            <a:r>
              <a:rPr lang="it-IT" sz="1600" b="0" i="0" u="none" strike="noStrike" dirty="0">
                <a:solidFill>
                  <a:srgbClr val="0B0080"/>
                </a:solidFill>
                <a:effectLst/>
                <a:latin typeface="Arial" panose="020B0604020202020204" pitchFamily="34" charset="0"/>
                <a:hlinkClick r:id="rId5" tooltip="Metodo Sainte-Laguë"/>
              </a:rPr>
              <a:t> corretto</a:t>
            </a:r>
            <a:r>
              <a:rPr lang="it-IT" sz="1600" b="0" i="0" dirty="0">
                <a:solidFill>
                  <a:srgbClr val="202122"/>
                </a:solidFill>
                <a:effectLst/>
                <a:latin typeface="Arial" panose="020B0604020202020204" pitchFamily="34" charset="0"/>
              </a:rPr>
              <a:t> o </a:t>
            </a:r>
            <a:r>
              <a:rPr lang="it-IT" sz="1600" b="0" i="0" u="none" strike="noStrike" dirty="0">
                <a:solidFill>
                  <a:srgbClr val="A55858"/>
                </a:solidFill>
                <a:effectLst/>
                <a:latin typeface="Arial" panose="020B0604020202020204" pitchFamily="34" charset="0"/>
                <a:hlinkClick r:id="rId6" tooltip="Metodo danese (la pagina non esiste)"/>
              </a:rPr>
              <a:t>Metodo danese</a:t>
            </a:r>
            <a:r>
              <a:rPr lang="it-IT" sz="1600" b="0" i="0" dirty="0">
                <a:solidFill>
                  <a:srgbClr val="202122"/>
                </a:solidFill>
                <a:effectLst/>
                <a:latin typeface="Arial" panose="020B0604020202020204" pitchFamily="34" charset="0"/>
              </a:rPr>
              <a:t>: si dividono i totali di voti delle liste per 1.4, 3, 5, 7, 9, 11, 13, 15....</a:t>
            </a:r>
            <a:br>
              <a:rPr lang="it-IT" sz="1600" b="0" i="0" dirty="0">
                <a:solidFill>
                  <a:srgbClr val="202122"/>
                </a:solidFill>
                <a:effectLst/>
                <a:latin typeface="Arial" panose="020B0604020202020204" pitchFamily="34" charset="0"/>
              </a:rPr>
            </a:br>
            <a:r>
              <a:rPr lang="it-IT" sz="1600" b="0" i="0" u="none" strike="noStrike" dirty="0">
                <a:solidFill>
                  <a:srgbClr val="A55858"/>
                </a:solidFill>
                <a:effectLst/>
                <a:latin typeface="Arial" panose="020B0604020202020204" pitchFamily="34" charset="0"/>
                <a:hlinkClick r:id="rId7" tooltip="Metodo belga (la pagina non esiste)"/>
              </a:rPr>
              <a:t>Metodo belga</a:t>
            </a:r>
            <a:r>
              <a:rPr lang="it-IT" sz="1600" b="0" i="0" dirty="0">
                <a:solidFill>
                  <a:srgbClr val="202122"/>
                </a:solidFill>
                <a:effectLst/>
                <a:latin typeface="Arial" panose="020B0604020202020204" pitchFamily="34" charset="0"/>
              </a:rPr>
              <a:t>: si dividono i totali di voti delle liste per 1, 1.5, 2, 2.5, 3, 3.5, 4, 4.5, ... .</a:t>
            </a:r>
            <a:br>
              <a:rPr lang="it-IT" sz="1600" b="0" i="0" dirty="0">
                <a:solidFill>
                  <a:srgbClr val="202122"/>
                </a:solidFill>
                <a:effectLst/>
                <a:latin typeface="Arial" panose="020B0604020202020204" pitchFamily="34" charset="0"/>
              </a:rPr>
            </a:br>
            <a:r>
              <a:rPr lang="it-IT" sz="1600" b="0" i="0" u="none" strike="noStrike" dirty="0">
                <a:solidFill>
                  <a:srgbClr val="A55858"/>
                </a:solidFill>
                <a:effectLst/>
                <a:latin typeface="Arial" panose="020B0604020202020204" pitchFamily="34" charset="0"/>
                <a:hlinkClick r:id="rId8" tooltip="Metodo Huntington (la pagina non esiste)"/>
              </a:rPr>
              <a:t>Metodo Huntington</a:t>
            </a:r>
            <a:r>
              <a:rPr lang="it-IT" sz="1600" b="0" i="0" dirty="0">
                <a:solidFill>
                  <a:srgbClr val="202122"/>
                </a:solidFill>
                <a:effectLst/>
                <a:latin typeface="Arial" panose="020B0604020202020204" pitchFamily="34" charset="0"/>
              </a:rPr>
              <a:t>: si dividono i totali di voti delle liste per 1.41, 2.45, 3.46, 4.47, ...</a:t>
            </a:r>
            <a:endParaRPr lang="it-IT" sz="4800" dirty="0"/>
          </a:p>
        </p:txBody>
      </p:sp>
      <p:sp>
        <p:nvSpPr>
          <p:cNvPr id="8" name="CasellaDiTesto 7">
            <a:extLst>
              <a:ext uri="{FF2B5EF4-FFF2-40B4-BE49-F238E27FC236}">
                <a16:creationId xmlns:a16="http://schemas.microsoft.com/office/drawing/2014/main" id="{18C8E52B-DA53-4F56-B996-79FDE937B402}"/>
              </a:ext>
            </a:extLst>
          </p:cNvPr>
          <p:cNvSpPr txBox="1"/>
          <p:nvPr/>
        </p:nvSpPr>
        <p:spPr>
          <a:xfrm>
            <a:off x="248786" y="3851757"/>
            <a:ext cx="8646427" cy="892552"/>
          </a:xfrm>
          <a:prstGeom prst="rect">
            <a:avLst/>
          </a:prstGeom>
          <a:noFill/>
        </p:spPr>
        <p:txBody>
          <a:bodyPr wrap="square" rtlCol="0">
            <a:spAutoFit/>
          </a:bodyPr>
          <a:lstStyle/>
          <a:p>
            <a:r>
              <a:rPr lang="it-IT" sz="2400" b="0" i="1" dirty="0">
                <a:solidFill>
                  <a:srgbClr val="202122"/>
                </a:solidFill>
                <a:effectLst/>
                <a:highlight>
                  <a:srgbClr val="00FFFF"/>
                </a:highlight>
                <a:latin typeface="Arial" panose="020B0604020202020204" pitchFamily="34" charset="0"/>
              </a:rPr>
              <a:t> La serie dei divisori è ciò che differenzia i vari metodi.</a:t>
            </a:r>
          </a:p>
          <a:p>
            <a:r>
              <a:rPr lang="it-IT" sz="1400" b="0" i="1" dirty="0">
                <a:solidFill>
                  <a:srgbClr val="202122"/>
                </a:solidFill>
                <a:effectLst/>
                <a:latin typeface="Arial" panose="020B0604020202020204" pitchFamily="34" charset="0"/>
              </a:rPr>
              <a:t> Dal punto di vista degli esiti, il metodo più favorevole ai piccoli partiti è il Sainte-</a:t>
            </a:r>
            <a:r>
              <a:rPr lang="it-IT" sz="1400" b="0" i="1" dirty="0" err="1">
                <a:solidFill>
                  <a:srgbClr val="202122"/>
                </a:solidFill>
                <a:effectLst/>
                <a:latin typeface="Arial" panose="020B0604020202020204" pitchFamily="34" charset="0"/>
              </a:rPr>
              <a:t>Laguë</a:t>
            </a:r>
            <a:r>
              <a:rPr lang="it-IT" sz="1400" b="0" i="1" dirty="0">
                <a:solidFill>
                  <a:srgbClr val="202122"/>
                </a:solidFill>
                <a:effectLst/>
                <a:latin typeface="Arial" panose="020B0604020202020204" pitchFamily="34" charset="0"/>
              </a:rPr>
              <a:t> (anche corretto), </a:t>
            </a:r>
          </a:p>
          <a:p>
            <a:r>
              <a:rPr lang="it-IT" sz="1400" b="0" i="1" dirty="0">
                <a:solidFill>
                  <a:srgbClr val="202122"/>
                </a:solidFill>
                <a:effectLst/>
                <a:latin typeface="Arial" panose="020B0604020202020204" pitchFamily="34" charset="0"/>
              </a:rPr>
              <a:t>il più favorevole ai grandi partiti è il </a:t>
            </a:r>
            <a:r>
              <a:rPr lang="it-IT" sz="1400" b="0" i="1" dirty="0" err="1">
                <a:solidFill>
                  <a:srgbClr val="202122"/>
                </a:solidFill>
                <a:effectLst/>
                <a:latin typeface="Arial" panose="020B0604020202020204" pitchFamily="34" charset="0"/>
              </a:rPr>
              <a:t>Nohlen</a:t>
            </a:r>
            <a:r>
              <a:rPr lang="it-IT" sz="1400" b="0" i="1" dirty="0">
                <a:solidFill>
                  <a:srgbClr val="202122"/>
                </a:solidFill>
                <a:effectLst/>
                <a:latin typeface="Arial" panose="020B0604020202020204" pitchFamily="34" charset="0"/>
              </a:rPr>
              <a:t>, seguito dal D'Hondt</a:t>
            </a:r>
            <a:r>
              <a:rPr lang="it-IT" sz="1100" b="0" i="1" dirty="0">
                <a:solidFill>
                  <a:srgbClr val="202122"/>
                </a:solidFill>
                <a:effectLst/>
                <a:latin typeface="Arial" panose="020B0604020202020204" pitchFamily="34" charset="0"/>
              </a:rPr>
              <a:t>.</a:t>
            </a:r>
            <a:endParaRPr lang="it-IT" sz="1100" i="1" dirty="0"/>
          </a:p>
        </p:txBody>
      </p:sp>
    </p:spTree>
    <p:extLst>
      <p:ext uri="{BB962C8B-B14F-4D97-AF65-F5344CB8AC3E}">
        <p14:creationId xmlns:p14="http://schemas.microsoft.com/office/powerpoint/2010/main" val="3808540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35533B96-6C6E-4667-B859-4067524BA05B}"/>
              </a:ext>
            </a:extLst>
          </p:cNvPr>
          <p:cNvSpPr>
            <a:spLocks noGrp="1"/>
          </p:cNvSpPr>
          <p:nvPr>
            <p:ph type="dt" sz="half" idx="10"/>
          </p:nvPr>
        </p:nvSpPr>
        <p:spPr/>
        <p:txBody>
          <a:bodyPr/>
          <a:lstStyle/>
          <a:p>
            <a:fld id="{08F32051-0EA1-488D-981D-DBC517F8034E}" type="datetime1">
              <a:rPr lang="it-IT" smtClean="0"/>
              <a:t>17/11/2020</a:t>
            </a:fld>
            <a:endParaRPr lang="it-IT"/>
          </a:p>
        </p:txBody>
      </p:sp>
      <p:sp>
        <p:nvSpPr>
          <p:cNvPr id="5" name="Segnaposto piè di pagina 4">
            <a:extLst>
              <a:ext uri="{FF2B5EF4-FFF2-40B4-BE49-F238E27FC236}">
                <a16:creationId xmlns:a16="http://schemas.microsoft.com/office/drawing/2014/main" id="{E666C892-8BBF-4529-9369-5F4B2DFD2095}"/>
              </a:ext>
            </a:extLst>
          </p:cNvPr>
          <p:cNvSpPr>
            <a:spLocks noGrp="1"/>
          </p:cNvSpPr>
          <p:nvPr>
            <p:ph type="ftr" sz="quarter" idx="11"/>
          </p:nvPr>
        </p:nvSpPr>
        <p:spPr>
          <a:xfrm>
            <a:off x="2267744" y="6356350"/>
            <a:ext cx="5544616" cy="365125"/>
          </a:xfrm>
        </p:spPr>
        <p:txBody>
          <a:bodyPr/>
          <a:lstStyle/>
          <a:p>
            <a:r>
              <a:rPr lang="it-IT" dirty="0"/>
              <a:t>La matematica delle elezioni (Marcello Pedone).  Webinar. 10 novembre 2020 </a:t>
            </a:r>
          </a:p>
        </p:txBody>
      </p:sp>
      <p:pic>
        <p:nvPicPr>
          <p:cNvPr id="6" name="Segnaposto contenuto 4">
            <a:extLst>
              <a:ext uri="{FF2B5EF4-FFF2-40B4-BE49-F238E27FC236}">
                <a16:creationId xmlns:a16="http://schemas.microsoft.com/office/drawing/2014/main" id="{0542A090-434A-4D53-B1B4-83D72B59ED60}"/>
              </a:ext>
            </a:extLst>
          </p:cNvPr>
          <p:cNvPicPr>
            <a:picLocks noChangeAspect="1"/>
          </p:cNvPicPr>
          <p:nvPr/>
        </p:nvPicPr>
        <p:blipFill>
          <a:blip r:embed="rId2"/>
          <a:stretch>
            <a:fillRect/>
          </a:stretch>
        </p:blipFill>
        <p:spPr>
          <a:xfrm>
            <a:off x="457200" y="1954000"/>
            <a:ext cx="8229600" cy="2731563"/>
          </a:xfrm>
          <a:prstGeom prst="rect">
            <a:avLst/>
          </a:prstGeom>
        </p:spPr>
      </p:pic>
      <p:sp>
        <p:nvSpPr>
          <p:cNvPr id="10" name="CasellaDiTesto 9">
            <a:extLst>
              <a:ext uri="{FF2B5EF4-FFF2-40B4-BE49-F238E27FC236}">
                <a16:creationId xmlns:a16="http://schemas.microsoft.com/office/drawing/2014/main" id="{E36F6590-0683-40B3-BB00-7D6BFF3014E6}"/>
              </a:ext>
            </a:extLst>
          </p:cNvPr>
          <p:cNvSpPr txBox="1"/>
          <p:nvPr/>
        </p:nvSpPr>
        <p:spPr>
          <a:xfrm>
            <a:off x="179512" y="476672"/>
            <a:ext cx="9302826" cy="1477328"/>
          </a:xfrm>
          <a:prstGeom prst="rect">
            <a:avLst/>
          </a:prstGeom>
          <a:noFill/>
        </p:spPr>
        <p:txBody>
          <a:bodyPr wrap="square" rtlCol="0">
            <a:spAutoFit/>
          </a:bodyPr>
          <a:lstStyle/>
          <a:p>
            <a:pPr algn="ctr"/>
            <a:r>
              <a:rPr lang="it-IT" b="1" i="0" dirty="0">
                <a:solidFill>
                  <a:srgbClr val="000000"/>
                </a:solidFill>
                <a:effectLst/>
                <a:latin typeface="Verdana" panose="020B0604030504040204" pitchFamily="34" charset="0"/>
              </a:rPr>
              <a:t>Vengono evidenziati,</a:t>
            </a:r>
          </a:p>
          <a:p>
            <a:pPr algn="ctr"/>
            <a:r>
              <a:rPr lang="it-IT" b="0" i="0" dirty="0">
                <a:solidFill>
                  <a:srgbClr val="000000"/>
                </a:solidFill>
                <a:effectLst/>
                <a:latin typeface="Verdana" panose="020B0604030504040204" pitchFamily="34" charset="0"/>
              </a:rPr>
              <a:t> come accade nella tabella , </a:t>
            </a:r>
          </a:p>
          <a:p>
            <a:pPr algn="ctr"/>
            <a:r>
              <a:rPr lang="it-IT" b="0" i="0" dirty="0">
                <a:solidFill>
                  <a:srgbClr val="000000"/>
                </a:solidFill>
                <a:effectLst/>
                <a:highlight>
                  <a:srgbClr val="FFFF00"/>
                </a:highlight>
                <a:latin typeface="Verdana" panose="020B0604030504040204" pitchFamily="34" charset="0"/>
              </a:rPr>
              <a:t>i 13 numeri più alti presenti nella tabella stessa, </a:t>
            </a:r>
          </a:p>
          <a:p>
            <a:pPr algn="ctr"/>
            <a:r>
              <a:rPr lang="it-IT" b="0" i="0" dirty="0">
                <a:solidFill>
                  <a:srgbClr val="000000"/>
                </a:solidFill>
                <a:effectLst/>
                <a:highlight>
                  <a:srgbClr val="FFFF00"/>
                </a:highlight>
                <a:latin typeface="Verdana" panose="020B0604030504040204" pitchFamily="34" charset="0"/>
              </a:rPr>
              <a:t>essendo tredici i deputati da eleggere.</a:t>
            </a:r>
          </a:p>
          <a:p>
            <a:pPr algn="ctr"/>
            <a:r>
              <a:rPr lang="it-IT" b="1" i="0" dirty="0">
                <a:solidFill>
                  <a:srgbClr val="000000"/>
                </a:solidFill>
                <a:effectLst/>
                <a:latin typeface="Verdana" panose="020B0604030504040204" pitchFamily="34" charset="0"/>
              </a:rPr>
              <a:t>Ad ogni casella evidenziata corrisponde un candidato eletto</a:t>
            </a:r>
            <a:endParaRPr lang="it-IT" sz="1600" b="1" dirty="0"/>
          </a:p>
        </p:txBody>
      </p:sp>
    </p:spTree>
    <p:extLst>
      <p:ext uri="{BB962C8B-B14F-4D97-AF65-F5344CB8AC3E}">
        <p14:creationId xmlns:p14="http://schemas.microsoft.com/office/powerpoint/2010/main" val="35857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0">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0">
                                            <p:txEl>
                                              <p:pRg st="1" end="1"/>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10">
                                            <p:txEl>
                                              <p:pRg st="2" end="2"/>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10">
                                            <p:txEl>
                                              <p:pRg st="3" end="3"/>
                                            </p:txEl>
                                          </p:spTgt>
                                        </p:tgtEl>
                                        <p:attrNameLst>
                                          <p:attrName>style.textDecorationUnderline</p:attrName>
                                        </p:attrNameLst>
                                      </p:cBhvr>
                                      <p:to>
                                        <p:strVal val="true"/>
                                      </p:to>
                                    </p:set>
                                  </p:childTnLst>
                                </p:cTn>
                              </p:par>
                              <p:par>
                                <p:cTn id="27" presetID="18" presetClass="emph" presetSubtype="0" fill="hold" nodeType="withEffect">
                                  <p:stCondLst>
                                    <p:cond delay="0"/>
                                  </p:stCondLst>
                                  <p:iterate type="lt">
                                    <p:tmPct val="4000"/>
                                  </p:iterate>
                                  <p:childTnLst>
                                    <p:set>
                                      <p:cBhvr override="childStyle">
                                        <p:cTn id="28" dur="500" fill="hold"/>
                                        <p:tgtEl>
                                          <p:spTgt spid="10">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3050EB64-6779-4008-BEA2-77232B12DBD3}"/>
              </a:ext>
            </a:extLst>
          </p:cNvPr>
          <p:cNvSpPr>
            <a:spLocks noGrp="1"/>
          </p:cNvSpPr>
          <p:nvPr>
            <p:ph type="ftr" sz="quarter" idx="11"/>
          </p:nvPr>
        </p:nvSpPr>
        <p:spPr>
          <a:xfrm>
            <a:off x="2123728" y="6356350"/>
            <a:ext cx="5760640" cy="365125"/>
          </a:xfrm>
        </p:spPr>
        <p:txBody>
          <a:bodyPr/>
          <a:lstStyle/>
          <a:p>
            <a:r>
              <a:rPr lang="it-IT" dirty="0"/>
              <a:t>La matematica delle elezioni (Marcello Pedone).  Webinar. 10 novembre 2020 </a:t>
            </a:r>
          </a:p>
        </p:txBody>
      </p:sp>
      <p:graphicFrame>
        <p:nvGraphicFramePr>
          <p:cNvPr id="5" name="Tabella 4">
            <a:extLst>
              <a:ext uri="{FF2B5EF4-FFF2-40B4-BE49-F238E27FC236}">
                <a16:creationId xmlns:a16="http://schemas.microsoft.com/office/drawing/2014/main" id="{991445E8-208A-4CBD-A54F-5AFCAC29EDF6}"/>
              </a:ext>
            </a:extLst>
          </p:cNvPr>
          <p:cNvGraphicFramePr>
            <a:graphicFrameLocks noGrp="1"/>
          </p:cNvGraphicFramePr>
          <p:nvPr>
            <p:extLst>
              <p:ext uri="{D42A27DB-BD31-4B8C-83A1-F6EECF244321}">
                <p14:modId xmlns:p14="http://schemas.microsoft.com/office/powerpoint/2010/main" val="3795884808"/>
              </p:ext>
            </p:extLst>
          </p:nvPr>
        </p:nvGraphicFramePr>
        <p:xfrm>
          <a:off x="490729" y="629980"/>
          <a:ext cx="8229599" cy="1675896"/>
        </p:xfrm>
        <a:graphic>
          <a:graphicData uri="http://schemas.openxmlformats.org/drawingml/2006/table">
            <a:tbl>
              <a:tblPr>
                <a:tableStyleId>{5C22544A-7EE6-4342-B048-85BDC9FD1C3A}</a:tableStyleId>
              </a:tblPr>
              <a:tblGrid>
                <a:gridCol w="2499529">
                  <a:extLst>
                    <a:ext uri="{9D8B030D-6E8A-4147-A177-3AD203B41FA5}">
                      <a16:colId xmlns:a16="http://schemas.microsoft.com/office/drawing/2014/main" val="3646229296"/>
                    </a:ext>
                  </a:extLst>
                </a:gridCol>
                <a:gridCol w="889932">
                  <a:extLst>
                    <a:ext uri="{9D8B030D-6E8A-4147-A177-3AD203B41FA5}">
                      <a16:colId xmlns:a16="http://schemas.microsoft.com/office/drawing/2014/main" val="2990063508"/>
                    </a:ext>
                  </a:extLst>
                </a:gridCol>
                <a:gridCol w="463128">
                  <a:extLst>
                    <a:ext uri="{9D8B030D-6E8A-4147-A177-3AD203B41FA5}">
                      <a16:colId xmlns:a16="http://schemas.microsoft.com/office/drawing/2014/main" val="1901795345"/>
                    </a:ext>
                  </a:extLst>
                </a:gridCol>
                <a:gridCol w="644747">
                  <a:extLst>
                    <a:ext uri="{9D8B030D-6E8A-4147-A177-3AD203B41FA5}">
                      <a16:colId xmlns:a16="http://schemas.microsoft.com/office/drawing/2014/main" val="2182454111"/>
                    </a:ext>
                  </a:extLst>
                </a:gridCol>
                <a:gridCol w="644747">
                  <a:extLst>
                    <a:ext uri="{9D8B030D-6E8A-4147-A177-3AD203B41FA5}">
                      <a16:colId xmlns:a16="http://schemas.microsoft.com/office/drawing/2014/main" val="3262604230"/>
                    </a:ext>
                  </a:extLst>
                </a:gridCol>
                <a:gridCol w="517613">
                  <a:extLst>
                    <a:ext uri="{9D8B030D-6E8A-4147-A177-3AD203B41FA5}">
                      <a16:colId xmlns:a16="http://schemas.microsoft.com/office/drawing/2014/main" val="3421177380"/>
                    </a:ext>
                  </a:extLst>
                </a:gridCol>
                <a:gridCol w="517613">
                  <a:extLst>
                    <a:ext uri="{9D8B030D-6E8A-4147-A177-3AD203B41FA5}">
                      <a16:colId xmlns:a16="http://schemas.microsoft.com/office/drawing/2014/main" val="385309482"/>
                    </a:ext>
                  </a:extLst>
                </a:gridCol>
                <a:gridCol w="517613">
                  <a:extLst>
                    <a:ext uri="{9D8B030D-6E8A-4147-A177-3AD203B41FA5}">
                      <a16:colId xmlns:a16="http://schemas.microsoft.com/office/drawing/2014/main" val="1181629112"/>
                    </a:ext>
                  </a:extLst>
                </a:gridCol>
                <a:gridCol w="517613">
                  <a:extLst>
                    <a:ext uri="{9D8B030D-6E8A-4147-A177-3AD203B41FA5}">
                      <a16:colId xmlns:a16="http://schemas.microsoft.com/office/drawing/2014/main" val="940741643"/>
                    </a:ext>
                  </a:extLst>
                </a:gridCol>
                <a:gridCol w="517613">
                  <a:extLst>
                    <a:ext uri="{9D8B030D-6E8A-4147-A177-3AD203B41FA5}">
                      <a16:colId xmlns:a16="http://schemas.microsoft.com/office/drawing/2014/main" val="3983859989"/>
                    </a:ext>
                  </a:extLst>
                </a:gridCol>
                <a:gridCol w="499451">
                  <a:extLst>
                    <a:ext uri="{9D8B030D-6E8A-4147-A177-3AD203B41FA5}">
                      <a16:colId xmlns:a16="http://schemas.microsoft.com/office/drawing/2014/main" val="1139189509"/>
                    </a:ext>
                  </a:extLst>
                </a:gridCol>
              </a:tblGrid>
              <a:tr h="558632">
                <a:tc>
                  <a:txBody>
                    <a:bodyPr/>
                    <a:lstStyle/>
                    <a:p>
                      <a:pPr algn="ctr" fontAlgn="b"/>
                      <a:r>
                        <a:rPr lang="it-IT" sz="3400" u="none" strike="noStrike" dirty="0">
                          <a:effectLst/>
                        </a:rPr>
                        <a:t>Lista</a:t>
                      </a:r>
                      <a:endParaRPr lang="it-IT" sz="3400" b="1" i="0" u="none" strike="noStrike" dirty="0">
                        <a:solidFill>
                          <a:srgbClr val="000000"/>
                        </a:solidFill>
                        <a:effectLst/>
                        <a:latin typeface="Calibri" panose="020F0502020204030204" pitchFamily="34" charset="0"/>
                      </a:endParaRPr>
                    </a:p>
                  </a:txBody>
                  <a:tcPr marL="6813" marR="6813" marT="6813" marB="0" anchor="b"/>
                </a:tc>
                <a:tc>
                  <a:txBody>
                    <a:bodyPr/>
                    <a:lstStyle/>
                    <a:p>
                      <a:pPr algn="ctr" fontAlgn="b"/>
                      <a:r>
                        <a:rPr lang="it-IT" sz="3400" u="none" strike="noStrike">
                          <a:effectLst/>
                        </a:rPr>
                        <a:t>Voti</a:t>
                      </a:r>
                      <a:endParaRPr lang="it-IT" sz="3400" b="1" i="0" u="none" strike="noStrike">
                        <a:solidFill>
                          <a:srgbClr val="1F4E78"/>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1</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2</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3</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4</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5</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6</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7</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8</a:t>
                      </a:r>
                      <a:endParaRPr lang="it-IT" sz="3400" b="0" i="0" u="none" strike="noStrike">
                        <a:solidFill>
                          <a:srgbClr val="000000"/>
                        </a:solidFill>
                        <a:effectLst/>
                        <a:latin typeface="Calibri" panose="020F0502020204030204" pitchFamily="34" charset="0"/>
                      </a:endParaRPr>
                    </a:p>
                  </a:txBody>
                  <a:tcPr marL="6813" marR="6813" marT="6813" marB="0" anchor="b"/>
                </a:tc>
                <a:tc>
                  <a:txBody>
                    <a:bodyPr/>
                    <a:lstStyle/>
                    <a:p>
                      <a:pPr algn="l" fontAlgn="b"/>
                      <a:r>
                        <a:rPr lang="it-IT" sz="1600" u="none" strike="noStrike">
                          <a:effectLst/>
                        </a:rPr>
                        <a:t>Seggi</a:t>
                      </a:r>
                      <a:endParaRPr lang="it-IT" sz="1600" b="0" i="0" u="none" strike="noStrike">
                        <a:solidFill>
                          <a:srgbClr val="FF0000"/>
                        </a:solidFill>
                        <a:effectLst/>
                        <a:latin typeface="Calibri" panose="020F0502020204030204" pitchFamily="34" charset="0"/>
                      </a:endParaRPr>
                    </a:p>
                  </a:txBody>
                  <a:tcPr marL="6813" marR="6813" marT="6813" marB="0" anchor="b"/>
                </a:tc>
                <a:extLst>
                  <a:ext uri="{0D108BD9-81ED-4DB2-BD59-A6C34878D82A}">
                    <a16:rowId xmlns:a16="http://schemas.microsoft.com/office/drawing/2014/main" val="2756272810"/>
                  </a:ext>
                </a:extLst>
              </a:tr>
              <a:tr h="558632">
                <a:tc>
                  <a:txBody>
                    <a:bodyPr/>
                    <a:lstStyle/>
                    <a:p>
                      <a:pPr algn="ctr" fontAlgn="b"/>
                      <a:r>
                        <a:rPr lang="it-IT" sz="3400" u="none" strike="noStrike" dirty="0">
                          <a:solidFill>
                            <a:srgbClr val="0070C0"/>
                          </a:solidFill>
                          <a:effectLst/>
                        </a:rPr>
                        <a:t>Azzurra</a:t>
                      </a:r>
                      <a:endParaRPr lang="it-IT" sz="3400" b="0" i="0" u="none" strike="noStrike" dirty="0">
                        <a:solidFill>
                          <a:srgbClr val="0070C0"/>
                        </a:solidFill>
                        <a:effectLst/>
                        <a:latin typeface="Calibri" panose="020F0502020204030204" pitchFamily="34" charset="0"/>
                      </a:endParaRPr>
                    </a:p>
                  </a:txBody>
                  <a:tcPr marL="6813" marR="6813" marT="6813" marB="0" anchor="b"/>
                </a:tc>
                <a:tc>
                  <a:txBody>
                    <a:bodyPr/>
                    <a:lstStyle/>
                    <a:p>
                      <a:pPr algn="ctr" fontAlgn="b"/>
                      <a:r>
                        <a:rPr lang="it-IT" sz="3400" u="none" strike="noStrike">
                          <a:effectLst/>
                        </a:rPr>
                        <a:t>395</a:t>
                      </a:r>
                      <a:endParaRPr lang="it-IT" sz="3400" b="0" i="0" u="none" strike="noStrike">
                        <a:solidFill>
                          <a:srgbClr val="0070C0"/>
                        </a:solidFill>
                        <a:effectLs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395</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197,5</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131,7</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98,8</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79,0</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66</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56,4</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a:effectLst/>
                        </a:rPr>
                        <a:t>49,4</a:t>
                      </a:r>
                      <a:endParaRPr lang="it-IT" sz="19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a:effectLst/>
                        </a:rPr>
                        <a:t>7</a:t>
                      </a:r>
                      <a:endParaRPr lang="it-IT" sz="3400" b="0" i="0" u="none" strike="noStrike">
                        <a:solidFill>
                          <a:srgbClr val="FF0000"/>
                        </a:solidFill>
                        <a:effectLst/>
                        <a:latin typeface="Calibri" panose="020F0502020204030204" pitchFamily="34" charset="0"/>
                      </a:endParaRPr>
                    </a:p>
                  </a:txBody>
                  <a:tcPr marL="6813" marR="6813" marT="6813" marB="0" anchor="b"/>
                </a:tc>
                <a:extLst>
                  <a:ext uri="{0D108BD9-81ED-4DB2-BD59-A6C34878D82A}">
                    <a16:rowId xmlns:a16="http://schemas.microsoft.com/office/drawing/2014/main" val="1670369224"/>
                  </a:ext>
                </a:extLst>
              </a:tr>
              <a:tr h="558632">
                <a:tc>
                  <a:txBody>
                    <a:bodyPr/>
                    <a:lstStyle/>
                    <a:p>
                      <a:pPr algn="ctr" fontAlgn="b"/>
                      <a:r>
                        <a:rPr lang="it-IT" sz="3400" u="none" strike="noStrike" dirty="0" err="1">
                          <a:solidFill>
                            <a:srgbClr val="00B050"/>
                          </a:solidFill>
                          <a:effectLst/>
                        </a:rPr>
                        <a:t>Verde</a:t>
                      </a:r>
                      <a:r>
                        <a:rPr lang="it-IT" sz="3400" u="none" strike="noStrike" dirty="0" err="1">
                          <a:effectLst/>
                        </a:rPr>
                        <a:t>+</a:t>
                      </a:r>
                      <a:r>
                        <a:rPr lang="it-IT" sz="3400" u="none" strike="noStrike" dirty="0" err="1">
                          <a:solidFill>
                            <a:srgbClr val="FF0000"/>
                          </a:solidFill>
                          <a:effectLst/>
                        </a:rPr>
                        <a:t>Rossa</a:t>
                      </a:r>
                      <a:endParaRPr lang="it-IT" sz="3400" b="0" i="0" u="none" strike="noStrike" dirty="0">
                        <a:solidFill>
                          <a:srgbClr val="FF0000"/>
                        </a:solidFill>
                        <a:effectLst/>
                        <a:latin typeface="Calibri" panose="020F0502020204030204" pitchFamily="34" charset="0"/>
                      </a:endParaRPr>
                    </a:p>
                  </a:txBody>
                  <a:tcPr marL="6813" marR="6813" marT="6813" marB="0" anchor="b"/>
                </a:tc>
                <a:tc>
                  <a:txBody>
                    <a:bodyPr/>
                    <a:lstStyle/>
                    <a:p>
                      <a:pPr algn="ctr" fontAlgn="b"/>
                      <a:r>
                        <a:rPr lang="it-IT" sz="3400" u="none" strike="noStrike">
                          <a:effectLst/>
                        </a:rPr>
                        <a:t>385</a:t>
                      </a:r>
                      <a:endParaRPr lang="it-IT" sz="3400" b="0" i="0" u="none" strike="noStrike">
                        <a:solidFill>
                          <a:srgbClr val="0070C0"/>
                        </a:solidFill>
                        <a:effectLs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385</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192,5</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128,3</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96,3</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77,0</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dirty="0">
                          <a:effectLst/>
                          <a:highlight>
                            <a:srgbClr val="FFFF00"/>
                          </a:highlight>
                        </a:rPr>
                        <a:t>64,2</a:t>
                      </a:r>
                      <a:endParaRPr lang="it-IT" sz="1900" b="0" i="0" u="none" strike="noStrike" dirty="0">
                        <a:solidFill>
                          <a:srgbClr val="000000"/>
                        </a:solidFill>
                        <a:effectLst/>
                        <a:highlight>
                          <a:srgbClr val="FFFF00"/>
                        </a:highlight>
                        <a:latin typeface="Calibri" panose="020F0502020204030204" pitchFamily="34" charset="0"/>
                      </a:endParaRPr>
                    </a:p>
                  </a:txBody>
                  <a:tcPr marL="6813" marR="6813" marT="6813" marB="0" anchor="b"/>
                </a:tc>
                <a:tc>
                  <a:txBody>
                    <a:bodyPr/>
                    <a:lstStyle/>
                    <a:p>
                      <a:pPr algn="r" fontAlgn="b"/>
                      <a:r>
                        <a:rPr lang="it-IT" sz="1900" u="none" strike="noStrike">
                          <a:effectLst/>
                        </a:rPr>
                        <a:t>55,0</a:t>
                      </a:r>
                      <a:endParaRPr lang="it-IT" sz="19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1900" u="none" strike="noStrike">
                          <a:effectLst/>
                        </a:rPr>
                        <a:t>48,1</a:t>
                      </a:r>
                      <a:endParaRPr lang="it-IT" sz="1900" b="0" i="0" u="none" strike="noStrike">
                        <a:solidFill>
                          <a:srgbClr val="000000"/>
                        </a:solidFill>
                        <a:effectLst/>
                        <a:latin typeface="Calibri" panose="020F0502020204030204" pitchFamily="34" charset="0"/>
                      </a:endParaRPr>
                    </a:p>
                  </a:txBody>
                  <a:tcPr marL="6813" marR="6813" marT="6813" marB="0" anchor="b"/>
                </a:tc>
                <a:tc>
                  <a:txBody>
                    <a:bodyPr/>
                    <a:lstStyle/>
                    <a:p>
                      <a:pPr algn="r" fontAlgn="b"/>
                      <a:r>
                        <a:rPr lang="it-IT" sz="3400" u="none" strike="noStrike" dirty="0">
                          <a:effectLst/>
                        </a:rPr>
                        <a:t>6</a:t>
                      </a:r>
                      <a:endParaRPr lang="it-IT" sz="3400" b="0" i="0" u="none" strike="noStrike" dirty="0">
                        <a:solidFill>
                          <a:srgbClr val="FF0000"/>
                        </a:solidFill>
                        <a:effectLst/>
                        <a:latin typeface="Calibri" panose="020F0502020204030204" pitchFamily="34" charset="0"/>
                      </a:endParaRPr>
                    </a:p>
                  </a:txBody>
                  <a:tcPr marL="6813" marR="6813" marT="6813" marB="0" anchor="b"/>
                </a:tc>
                <a:extLst>
                  <a:ext uri="{0D108BD9-81ED-4DB2-BD59-A6C34878D82A}">
                    <a16:rowId xmlns:a16="http://schemas.microsoft.com/office/drawing/2014/main" val="683285723"/>
                  </a:ext>
                </a:extLst>
              </a:tr>
            </a:tbl>
          </a:graphicData>
        </a:graphic>
      </p:graphicFrame>
      <p:sp>
        <p:nvSpPr>
          <p:cNvPr id="2" name="Segnaposto data 1">
            <a:extLst>
              <a:ext uri="{FF2B5EF4-FFF2-40B4-BE49-F238E27FC236}">
                <a16:creationId xmlns:a16="http://schemas.microsoft.com/office/drawing/2014/main" id="{2BDFCE61-508F-4FF8-9EAE-60BFE39B04D4}"/>
              </a:ext>
            </a:extLst>
          </p:cNvPr>
          <p:cNvSpPr>
            <a:spLocks noGrp="1"/>
          </p:cNvSpPr>
          <p:nvPr>
            <p:ph type="dt" sz="half" idx="10"/>
          </p:nvPr>
        </p:nvSpPr>
        <p:spPr/>
        <p:txBody>
          <a:bodyPr/>
          <a:lstStyle/>
          <a:p>
            <a:fld id="{9126D2C5-A8F8-4948-A2B0-2E40C1231FD8}" type="datetime1">
              <a:rPr lang="it-IT" smtClean="0"/>
              <a:t>17/11/2020</a:t>
            </a:fld>
            <a:endParaRPr lang="it-IT"/>
          </a:p>
        </p:txBody>
      </p:sp>
      <p:sp>
        <p:nvSpPr>
          <p:cNvPr id="3" name="CasellaDiTesto 2">
            <a:extLst>
              <a:ext uri="{FF2B5EF4-FFF2-40B4-BE49-F238E27FC236}">
                <a16:creationId xmlns:a16="http://schemas.microsoft.com/office/drawing/2014/main" id="{2C79DF64-8F18-4E32-BE9F-A04D0E1FCC4E}"/>
              </a:ext>
            </a:extLst>
          </p:cNvPr>
          <p:cNvSpPr txBox="1"/>
          <p:nvPr/>
        </p:nvSpPr>
        <p:spPr>
          <a:xfrm>
            <a:off x="1115616" y="260648"/>
            <a:ext cx="6263959" cy="369332"/>
          </a:xfrm>
          <a:prstGeom prst="rect">
            <a:avLst/>
          </a:prstGeom>
          <a:noFill/>
        </p:spPr>
        <p:txBody>
          <a:bodyPr wrap="none" rtlCol="0">
            <a:spAutoFit/>
          </a:bodyPr>
          <a:lstStyle/>
          <a:p>
            <a:r>
              <a:rPr lang="it-IT" dirty="0"/>
              <a:t>La lista Verde si unisce con la lista Rossa formando un unica lista</a:t>
            </a:r>
          </a:p>
        </p:txBody>
      </p:sp>
      <p:pic>
        <p:nvPicPr>
          <p:cNvPr id="7" name="Immagine 6">
            <a:extLst>
              <a:ext uri="{FF2B5EF4-FFF2-40B4-BE49-F238E27FC236}">
                <a16:creationId xmlns:a16="http://schemas.microsoft.com/office/drawing/2014/main" id="{76C47099-9318-4FA7-9752-2367D4C4F8E2}"/>
              </a:ext>
            </a:extLst>
          </p:cNvPr>
          <p:cNvPicPr>
            <a:picLocks noChangeAspect="1"/>
          </p:cNvPicPr>
          <p:nvPr/>
        </p:nvPicPr>
        <p:blipFill>
          <a:blip r:embed="rId2"/>
          <a:stretch>
            <a:fillRect/>
          </a:stretch>
        </p:blipFill>
        <p:spPr>
          <a:xfrm>
            <a:off x="1495887" y="2382434"/>
            <a:ext cx="6115050" cy="3886200"/>
          </a:xfrm>
          <a:prstGeom prst="rect">
            <a:avLst/>
          </a:prstGeom>
        </p:spPr>
      </p:pic>
    </p:spTree>
    <p:extLst>
      <p:ext uri="{BB962C8B-B14F-4D97-AF65-F5344CB8AC3E}">
        <p14:creationId xmlns:p14="http://schemas.microsoft.com/office/powerpoint/2010/main" val="2453040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E56C9-5396-44F7-8966-10AEDCECFF4E}"/>
              </a:ext>
            </a:extLst>
          </p:cNvPr>
          <p:cNvSpPr>
            <a:spLocks noGrp="1"/>
          </p:cNvSpPr>
          <p:nvPr>
            <p:ph type="title"/>
          </p:nvPr>
        </p:nvSpPr>
        <p:spPr>
          <a:xfrm>
            <a:off x="485817" y="342107"/>
            <a:ext cx="8229600" cy="1143000"/>
          </a:xfrm>
        </p:spPr>
        <p:txBody>
          <a:bodyPr>
            <a:normAutofit fontScale="90000"/>
          </a:bodyPr>
          <a:lstStyle/>
          <a:p>
            <a:r>
              <a:rPr lang="it-IT" sz="3600" b="1" i="1" u="sng" dirty="0">
                <a:solidFill>
                  <a:srgbClr val="C00000"/>
                </a:solidFill>
              </a:rPr>
              <a:t>Problema</a:t>
            </a:r>
            <a:br>
              <a:rPr lang="it-IT" b="1" i="1" u="sng" dirty="0">
                <a:solidFill>
                  <a:srgbClr val="C00000"/>
                </a:solidFill>
              </a:rPr>
            </a:br>
            <a:r>
              <a:rPr lang="it-IT" sz="3600" b="1" u="sng" dirty="0">
                <a:solidFill>
                  <a:srgbClr val="C00000"/>
                </a:solidFill>
              </a:rPr>
              <a:t>«Una giornata dal mobiliere»</a:t>
            </a:r>
            <a:br>
              <a:rPr lang="it-IT" b="1" u="sng" dirty="0">
                <a:solidFill>
                  <a:srgbClr val="C00000"/>
                </a:solidFill>
              </a:rPr>
            </a:br>
            <a:r>
              <a:rPr lang="it-IT" sz="2700" b="1" i="1" u="sng" dirty="0">
                <a:solidFill>
                  <a:srgbClr val="C00000"/>
                </a:solidFill>
              </a:rPr>
              <a:t>(proporzionale pura)</a:t>
            </a:r>
            <a:br>
              <a:rPr lang="it-IT" b="1" u="sng" dirty="0">
                <a:solidFill>
                  <a:srgbClr val="C00000"/>
                </a:solidFill>
              </a:rPr>
            </a:br>
            <a:endParaRPr lang="it-IT" dirty="0"/>
          </a:p>
        </p:txBody>
      </p:sp>
      <p:sp>
        <p:nvSpPr>
          <p:cNvPr id="3" name="Segnaposto contenuto 2">
            <a:extLst>
              <a:ext uri="{FF2B5EF4-FFF2-40B4-BE49-F238E27FC236}">
                <a16:creationId xmlns:a16="http://schemas.microsoft.com/office/drawing/2014/main" id="{23F9BB31-6C0E-4123-B714-A3638F239380}"/>
              </a:ext>
            </a:extLst>
          </p:cNvPr>
          <p:cNvSpPr>
            <a:spLocks noGrp="1"/>
          </p:cNvSpPr>
          <p:nvPr>
            <p:ph idx="1"/>
          </p:nvPr>
        </p:nvSpPr>
        <p:spPr/>
        <p:txBody>
          <a:bodyPr>
            <a:normAutofit fontScale="62500" lnSpcReduction="20000"/>
          </a:bodyPr>
          <a:lstStyle/>
          <a:p>
            <a:pPr algn="just"/>
            <a:r>
              <a:rPr lang="it-IT" b="1" dirty="0">
                <a:highlight>
                  <a:srgbClr val="00FFFF"/>
                </a:highlight>
              </a:rPr>
              <a:t>Al fine di individuare un modo per valutare l’equità dell’attribuzione dei seggi, consideriamo una situazione problematica vicina all’esperienza comune</a:t>
            </a:r>
            <a:r>
              <a:rPr lang="it-IT" b="1" dirty="0"/>
              <a:t>, nella quale i seggi consiliari – a cui si ha diritto in conseguenza dei voti ricevuti – vengono sostituiti da un altro tipo di ‘seggi’: delle poltrone che tre amici acquisteranno, </a:t>
            </a:r>
            <a:r>
              <a:rPr lang="it-IT" b="1" dirty="0">
                <a:highlight>
                  <a:srgbClr val="00FFFF"/>
                </a:highlight>
              </a:rPr>
              <a:t>avendo ciascuno a disposizione una quantità di euro pari ai voti che i tre raggruppamenti consiliari </a:t>
            </a:r>
            <a:r>
              <a:rPr lang="it-IT" b="1" dirty="0"/>
              <a:t>hanno rispettivamente ottenuto. </a:t>
            </a:r>
          </a:p>
          <a:p>
            <a:pPr marL="0" indent="0" algn="just">
              <a:buNone/>
            </a:pPr>
            <a:endParaRPr lang="it-IT" b="1" dirty="0"/>
          </a:p>
          <a:p>
            <a:pPr algn="just"/>
            <a:r>
              <a:rPr lang="it-IT" dirty="0"/>
              <a:t>Si propone preliminarmente la seguente situazione: Antonio, Domenico e Marcello hanno a disposizione rispettivamente </a:t>
            </a:r>
            <a:r>
              <a:rPr lang="it-IT" dirty="0">
                <a:highlight>
                  <a:srgbClr val="FFFF00"/>
                </a:highlight>
              </a:rPr>
              <a:t>395€, 283€ e 102€ </a:t>
            </a:r>
            <a:r>
              <a:rPr lang="it-IT" dirty="0"/>
              <a:t>per comprare delle poltrone. Sperando di spuntare un buon prezzo, offrono in blocco il totale dei loro </a:t>
            </a:r>
            <a:r>
              <a:rPr lang="it-IT" dirty="0">
                <a:highlight>
                  <a:srgbClr val="FFFF00"/>
                </a:highlight>
              </a:rPr>
              <a:t>780€ </a:t>
            </a:r>
            <a:r>
              <a:rPr lang="it-IT" dirty="0"/>
              <a:t>a un mobiliere, che ha </a:t>
            </a:r>
            <a:r>
              <a:rPr lang="it-IT" dirty="0">
                <a:highlight>
                  <a:srgbClr val="FFFF00"/>
                </a:highlight>
              </a:rPr>
              <a:t>13 poltrone </a:t>
            </a:r>
            <a:r>
              <a:rPr lang="it-IT" dirty="0"/>
              <a:t>uguali, rimaste a lungo invendute. Il mobiliere accetta l’offerta dei tre amici, i quali ora devono dividersi le poltrone in modo equo rispetto agli euro che ciascuno ha messo a disposizione </a:t>
            </a:r>
          </a:p>
          <a:p>
            <a:endParaRPr lang="it-IT" dirty="0"/>
          </a:p>
        </p:txBody>
      </p:sp>
      <p:sp>
        <p:nvSpPr>
          <p:cNvPr id="4" name="Segnaposto piè di pagina 3">
            <a:extLst>
              <a:ext uri="{FF2B5EF4-FFF2-40B4-BE49-F238E27FC236}">
                <a16:creationId xmlns:a16="http://schemas.microsoft.com/office/drawing/2014/main" id="{9831E2C7-C8A0-4832-BA26-DD601A77A3D6}"/>
              </a:ext>
            </a:extLst>
          </p:cNvPr>
          <p:cNvSpPr>
            <a:spLocks noGrp="1"/>
          </p:cNvSpPr>
          <p:nvPr>
            <p:ph type="ftr" sz="quarter" idx="11"/>
          </p:nvPr>
        </p:nvSpPr>
        <p:spPr>
          <a:xfrm>
            <a:off x="2699792" y="6356350"/>
            <a:ext cx="5400600" cy="365125"/>
          </a:xfrm>
        </p:spPr>
        <p:txBody>
          <a:bodyPr/>
          <a:lstStyle/>
          <a:p>
            <a:r>
              <a:rPr lang="it-IT"/>
              <a:t>La matematica delle elezioni (Marcello Pedone).  Webinar. 10 novembre 2020 </a:t>
            </a:r>
          </a:p>
        </p:txBody>
      </p:sp>
      <p:sp>
        <p:nvSpPr>
          <p:cNvPr id="5" name="Segnaposto data 4">
            <a:extLst>
              <a:ext uri="{FF2B5EF4-FFF2-40B4-BE49-F238E27FC236}">
                <a16:creationId xmlns:a16="http://schemas.microsoft.com/office/drawing/2014/main" id="{84D598CB-8436-47D0-BFFE-65E5EF8B6133}"/>
              </a:ext>
            </a:extLst>
          </p:cNvPr>
          <p:cNvSpPr>
            <a:spLocks noGrp="1"/>
          </p:cNvSpPr>
          <p:nvPr>
            <p:ph type="dt" sz="half" idx="10"/>
          </p:nvPr>
        </p:nvSpPr>
        <p:spPr/>
        <p:txBody>
          <a:bodyPr/>
          <a:lstStyle/>
          <a:p>
            <a:fld id="{05C1A041-366D-4609-AE35-4800F838553A}" type="datetime1">
              <a:rPr lang="it-IT" smtClean="0"/>
              <a:t>17/11/2020</a:t>
            </a:fld>
            <a:endParaRPr lang="it-IT"/>
          </a:p>
        </p:txBody>
      </p:sp>
    </p:spTree>
    <p:extLst>
      <p:ext uri="{BB962C8B-B14F-4D97-AF65-F5344CB8AC3E}">
        <p14:creationId xmlns:p14="http://schemas.microsoft.com/office/powerpoint/2010/main" val="206660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467E5C-0830-4157-9B41-7F5FA27E68EF}"/>
              </a:ext>
            </a:extLst>
          </p:cNvPr>
          <p:cNvSpPr>
            <a:spLocks noGrp="1"/>
          </p:cNvSpPr>
          <p:nvPr>
            <p:ph type="title"/>
          </p:nvPr>
        </p:nvSpPr>
        <p:spPr/>
        <p:txBody>
          <a:bodyPr>
            <a:normAutofit fontScale="90000"/>
          </a:bodyPr>
          <a:lstStyle/>
          <a:p>
            <a:r>
              <a:rPr lang="it-IT" b="1" dirty="0"/>
              <a:t>I seggi consiliari vengono sostituiti da un altro tipo di ‘seggi’: le «poltrone»</a:t>
            </a:r>
            <a:endParaRPr lang="it-IT" dirty="0"/>
          </a:p>
        </p:txBody>
      </p:sp>
      <p:sp>
        <p:nvSpPr>
          <p:cNvPr id="4" name="Segnaposto piè di pagina 3">
            <a:extLst>
              <a:ext uri="{FF2B5EF4-FFF2-40B4-BE49-F238E27FC236}">
                <a16:creationId xmlns:a16="http://schemas.microsoft.com/office/drawing/2014/main" id="{791DA550-7742-4383-9C1B-6548380E1768}"/>
              </a:ext>
            </a:extLst>
          </p:cNvPr>
          <p:cNvSpPr>
            <a:spLocks noGrp="1"/>
          </p:cNvSpPr>
          <p:nvPr>
            <p:ph type="ftr" sz="quarter" idx="11"/>
          </p:nvPr>
        </p:nvSpPr>
        <p:spPr>
          <a:xfrm>
            <a:off x="2195736" y="6356350"/>
            <a:ext cx="5112568" cy="365125"/>
          </a:xfrm>
        </p:spPr>
        <p:txBody>
          <a:bodyPr/>
          <a:lstStyle/>
          <a:p>
            <a:r>
              <a:rPr lang="it-IT" dirty="0"/>
              <a:t>La matematica delle elezioni (Marcello Pedone).  Webinar. 10 novembre 2020 </a:t>
            </a:r>
          </a:p>
        </p:txBody>
      </p:sp>
      <p:pic>
        <p:nvPicPr>
          <p:cNvPr id="2050" name="Picture 2" descr="poltrone parlamento - ilmiogiornale">
            <a:extLst>
              <a:ext uri="{FF2B5EF4-FFF2-40B4-BE49-F238E27FC236}">
                <a16:creationId xmlns:a16="http://schemas.microsoft.com/office/drawing/2014/main" id="{441883AE-6963-47A1-9C0B-7F5EC227C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111" y="1417638"/>
            <a:ext cx="6219201" cy="445905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a:extLst>
              <a:ext uri="{FF2B5EF4-FFF2-40B4-BE49-F238E27FC236}">
                <a16:creationId xmlns:a16="http://schemas.microsoft.com/office/drawing/2014/main" id="{A3F2C033-2EFB-468D-B591-51D2926878B1}"/>
              </a:ext>
            </a:extLst>
          </p:cNvPr>
          <p:cNvSpPr>
            <a:spLocks noGrp="1"/>
          </p:cNvSpPr>
          <p:nvPr>
            <p:ph type="dt" sz="half" idx="10"/>
          </p:nvPr>
        </p:nvSpPr>
        <p:spPr/>
        <p:txBody>
          <a:bodyPr/>
          <a:lstStyle/>
          <a:p>
            <a:fld id="{9540B8EF-B35B-4074-9066-ABA76E3F737D}" type="datetime1">
              <a:rPr lang="it-IT" smtClean="0"/>
              <a:t>17/11/2020</a:t>
            </a:fld>
            <a:endParaRPr lang="it-IT"/>
          </a:p>
        </p:txBody>
      </p:sp>
    </p:spTree>
    <p:extLst>
      <p:ext uri="{BB962C8B-B14F-4D97-AF65-F5344CB8AC3E}">
        <p14:creationId xmlns:p14="http://schemas.microsoft.com/office/powerpoint/2010/main" val="26638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986528"/>
          </a:xfrm>
          <a:prstGeom prst="rect">
            <a:avLst/>
          </a:prstGeom>
        </p:spPr>
        <p:txBody>
          <a:bodyPr wrap="square">
            <a:spAutoFit/>
          </a:bodyPr>
          <a:lstStyle/>
          <a:p>
            <a:r>
              <a:rPr lang="it-IT" b="1" i="1" u="sng" dirty="0">
                <a:solidFill>
                  <a:srgbClr val="C00000"/>
                </a:solidFill>
              </a:rPr>
              <a:t>Problema (proporzionale pura). «</a:t>
            </a:r>
            <a:r>
              <a:rPr lang="it-IT" b="1" u="sng" dirty="0">
                <a:solidFill>
                  <a:srgbClr val="C00000"/>
                </a:solidFill>
              </a:rPr>
              <a:t>Una giornata dal mobiliere».</a:t>
            </a:r>
          </a:p>
          <a:p>
            <a:r>
              <a:rPr lang="it-IT" b="1" u="sng" dirty="0">
                <a:solidFill>
                  <a:srgbClr val="0070C0"/>
                </a:solidFill>
              </a:rPr>
              <a:t>Situazione problematica </a:t>
            </a:r>
            <a:endParaRPr lang="it-IT" b="1" u="sng" dirty="0">
              <a:solidFill>
                <a:srgbClr val="C00000"/>
              </a:solidFill>
            </a:endParaRPr>
          </a:p>
          <a:p>
            <a:pPr algn="just"/>
            <a:r>
              <a:rPr lang="it-IT" sz="1600" dirty="0"/>
              <a:t>Si propone preliminarmente la seguente situazione: </a:t>
            </a:r>
            <a:r>
              <a:rPr lang="it-IT" sz="1600" b="1" dirty="0"/>
              <a:t>Antonio, Domenico e Marcello </a:t>
            </a:r>
            <a:r>
              <a:rPr lang="it-IT" sz="1600" dirty="0"/>
              <a:t>hanno a disposizione rispettivamente </a:t>
            </a:r>
            <a:r>
              <a:rPr lang="it-IT" sz="1600" b="1" dirty="0"/>
              <a:t>395€, 283€ e 102€ </a:t>
            </a:r>
            <a:r>
              <a:rPr lang="it-IT" sz="1600" dirty="0"/>
              <a:t>per comprare delle poltrone. Sperando di spuntare un buon prezzo, offrono in blocco il totale dei loro </a:t>
            </a:r>
            <a:r>
              <a:rPr lang="it-IT" sz="1600" b="1" dirty="0"/>
              <a:t>780€ </a:t>
            </a:r>
            <a:r>
              <a:rPr lang="it-IT" sz="1600" dirty="0"/>
              <a:t>a un mobiliere, che ha </a:t>
            </a:r>
            <a:r>
              <a:rPr lang="it-IT" sz="1600" b="1" dirty="0"/>
              <a:t>13 poltrone </a:t>
            </a:r>
            <a:r>
              <a:rPr lang="it-IT" sz="1600" dirty="0"/>
              <a:t>uguali, rimaste a lungo invendute. Il mobiliere accetta l’offerta dei tre amici, i quali ora devono dividersi le poltrone in modo equo rispetto agli euro che ciascuno ha messo a disposizione </a:t>
            </a:r>
            <a:endParaRPr lang="it-IT" dirty="0"/>
          </a:p>
          <a:p>
            <a:r>
              <a:rPr lang="it-IT" b="1" u="sng" dirty="0">
                <a:solidFill>
                  <a:srgbClr val="0070C0"/>
                </a:solidFill>
              </a:rPr>
              <a:t>Soluzione </a:t>
            </a:r>
          </a:p>
          <a:p>
            <a:r>
              <a:rPr lang="it-IT" b="1" dirty="0"/>
              <a:t>Si calcola il prezzo di ogni poltrona, che è dato da </a:t>
            </a:r>
            <a:r>
              <a:rPr lang="it-IT" b="1" dirty="0">
                <a:highlight>
                  <a:srgbClr val="FFFF00"/>
                </a:highlight>
              </a:rPr>
              <a:t>780€:13=60€. </a:t>
            </a:r>
          </a:p>
          <a:p>
            <a:pPr marL="285750" indent="-285750">
              <a:buFont typeface="Wingdings" panose="05000000000000000000" pitchFamily="2" charset="2"/>
              <a:buChar char="Ø"/>
            </a:pPr>
            <a:r>
              <a:rPr lang="it-IT" b="1" dirty="0"/>
              <a:t>Antonio, che ha 395€, riceve </a:t>
            </a:r>
            <a:r>
              <a:rPr lang="it-IT" b="1" dirty="0">
                <a:solidFill>
                  <a:srgbClr val="FF0000"/>
                </a:solidFill>
              </a:rPr>
              <a:t>6 </a:t>
            </a:r>
            <a:r>
              <a:rPr lang="it-IT" b="1" dirty="0"/>
              <a:t>poltrone e gli avanzano 35€.</a:t>
            </a:r>
          </a:p>
          <a:p>
            <a:pPr marL="285750" indent="-285750">
              <a:buFont typeface="Wingdings" panose="05000000000000000000" pitchFamily="2" charset="2"/>
              <a:buChar char="Ø"/>
            </a:pPr>
            <a:r>
              <a:rPr lang="it-IT" b="1" dirty="0"/>
              <a:t>Domenico, che ha 283€, riceve </a:t>
            </a:r>
            <a:r>
              <a:rPr lang="it-IT" b="1" dirty="0">
                <a:solidFill>
                  <a:srgbClr val="FF0000"/>
                </a:solidFill>
              </a:rPr>
              <a:t>4</a:t>
            </a:r>
            <a:r>
              <a:rPr lang="it-IT" b="1" dirty="0"/>
              <a:t> poltrone e gli avanzano 43€. </a:t>
            </a:r>
          </a:p>
          <a:p>
            <a:pPr marL="285750" indent="-285750">
              <a:buFont typeface="Wingdings" panose="05000000000000000000" pitchFamily="2" charset="2"/>
              <a:buChar char="Ø"/>
            </a:pPr>
            <a:r>
              <a:rPr lang="it-IT" b="1" dirty="0"/>
              <a:t>Marcello, che ha 102€, ne riceve </a:t>
            </a:r>
            <a:r>
              <a:rPr lang="it-IT" b="1" dirty="0">
                <a:solidFill>
                  <a:srgbClr val="FF0000"/>
                </a:solidFill>
              </a:rPr>
              <a:t>1</a:t>
            </a:r>
            <a:r>
              <a:rPr lang="it-IT" b="1" dirty="0"/>
              <a:t> e gli avanzano 42 €. </a:t>
            </a:r>
          </a:p>
          <a:p>
            <a:r>
              <a:rPr lang="it-IT" b="1" dirty="0"/>
              <a:t>Finora i tre amici si sono distribuite </a:t>
            </a:r>
            <a:r>
              <a:rPr lang="it-IT" b="1" dirty="0">
                <a:highlight>
                  <a:srgbClr val="FFFF00"/>
                </a:highlight>
              </a:rPr>
              <a:t>11 poltrone</a:t>
            </a:r>
            <a:r>
              <a:rPr lang="it-IT" b="1" dirty="0"/>
              <a:t>. </a:t>
            </a:r>
          </a:p>
          <a:p>
            <a:r>
              <a:rPr lang="it-IT" b="1" dirty="0"/>
              <a:t>Le 2 poltrone rimanenti vanno a Domenico e Marcello, perché hanno ancora da utilizzare delle somme maggiori rispetto ad Antonio.</a:t>
            </a:r>
          </a:p>
          <a:p>
            <a:pPr marL="285750" indent="-285750">
              <a:buFont typeface="Wingdings" panose="05000000000000000000" pitchFamily="2" charset="2"/>
              <a:buChar char="ü"/>
            </a:pPr>
            <a:r>
              <a:rPr lang="it-IT" b="1" dirty="0">
                <a:highlight>
                  <a:srgbClr val="00FFFF"/>
                </a:highlight>
              </a:rPr>
              <a:t>Poltrone di Antonio 6,    (6+0)</a:t>
            </a:r>
          </a:p>
          <a:p>
            <a:pPr marL="285750" indent="-285750">
              <a:buFont typeface="Wingdings" panose="05000000000000000000" pitchFamily="2" charset="2"/>
              <a:buChar char="ü"/>
            </a:pPr>
            <a:r>
              <a:rPr lang="it-IT" b="1" dirty="0">
                <a:highlight>
                  <a:srgbClr val="FF00FF"/>
                </a:highlight>
              </a:rPr>
              <a:t>Poltrone di Domenico 5, (4+1)</a:t>
            </a:r>
          </a:p>
          <a:p>
            <a:pPr marL="285750" indent="-285750">
              <a:buFont typeface="Wingdings" panose="05000000000000000000" pitchFamily="2" charset="2"/>
              <a:buChar char="ü"/>
            </a:pPr>
            <a:r>
              <a:rPr lang="it-IT" b="1" dirty="0">
                <a:highlight>
                  <a:srgbClr val="00FF00"/>
                </a:highlight>
              </a:rPr>
              <a:t>Poltrone di Marcello 2,  (1+1)</a:t>
            </a:r>
            <a:r>
              <a:rPr lang="it-IT" b="1" dirty="0"/>
              <a:t>. </a:t>
            </a:r>
          </a:p>
          <a:p>
            <a:r>
              <a:rPr lang="it-IT" b="1" dirty="0"/>
              <a:t> Ci si può chiedere ora quanto ciascuno dei tre amici ha pagato mediamente per una poltrona.</a:t>
            </a:r>
          </a:p>
          <a:p>
            <a:pPr marL="285750" indent="-285750">
              <a:buFont typeface="Wingdings" panose="05000000000000000000" pitchFamily="2" charset="2"/>
              <a:buChar char="ü"/>
            </a:pPr>
            <a:r>
              <a:rPr lang="it-IT" b="1" dirty="0">
                <a:highlight>
                  <a:srgbClr val="00FFFF"/>
                </a:highlight>
              </a:rPr>
              <a:t>Antonio ha pagato 65,83€,    (395:6)</a:t>
            </a:r>
          </a:p>
          <a:p>
            <a:pPr marL="285750" indent="-285750">
              <a:buFont typeface="Wingdings" panose="05000000000000000000" pitchFamily="2" charset="2"/>
              <a:buChar char="ü"/>
            </a:pPr>
            <a:r>
              <a:rPr lang="it-IT" b="1" dirty="0">
                <a:highlight>
                  <a:srgbClr val="FF00FF"/>
                </a:highlight>
              </a:rPr>
              <a:t>Domenico ha pagato 56,60€, (283:5)</a:t>
            </a:r>
          </a:p>
          <a:p>
            <a:pPr marL="285750" indent="-285750">
              <a:buFont typeface="Wingdings" panose="05000000000000000000" pitchFamily="2" charset="2"/>
              <a:buChar char="ü"/>
            </a:pPr>
            <a:r>
              <a:rPr lang="it-IT" b="1" dirty="0">
                <a:highlight>
                  <a:srgbClr val="00FF00"/>
                </a:highlight>
              </a:rPr>
              <a:t>Marcello ha pagato 51€         (102:2)</a:t>
            </a:r>
            <a:r>
              <a:rPr lang="it-IT" b="1" dirty="0"/>
              <a:t>. </a:t>
            </a:r>
          </a:p>
          <a:p>
            <a:r>
              <a:rPr lang="it-IT" b="1" dirty="0"/>
              <a:t>Antonio, quindi, ha pagato, per lo stesso tipo di poltrona, molto di più di Marcello. </a:t>
            </a:r>
          </a:p>
          <a:p>
            <a:r>
              <a:rPr lang="it-IT" sz="1600" b="1" dirty="0">
                <a:solidFill>
                  <a:srgbClr val="C00000"/>
                </a:solidFill>
              </a:rPr>
              <a:t>Per quanto, a prima vista, questa suddivisione possa sembrare poco equa, </a:t>
            </a:r>
          </a:p>
          <a:p>
            <a:r>
              <a:rPr lang="it-IT" sz="1600" b="1" dirty="0">
                <a:solidFill>
                  <a:srgbClr val="C00000"/>
                </a:solidFill>
              </a:rPr>
              <a:t>essa corrisponde esattamente al metodo proporzionale</a:t>
            </a:r>
            <a:r>
              <a:rPr lang="it-IT" sz="2400" b="1" dirty="0">
                <a:solidFill>
                  <a:srgbClr val="C00000"/>
                </a:solidFill>
              </a:rPr>
              <a:t>. </a:t>
            </a:r>
            <a:endParaRPr lang="it-IT" sz="2400" dirty="0">
              <a:solidFill>
                <a:srgbClr val="C00000"/>
              </a:solidFill>
            </a:endParaRPr>
          </a:p>
        </p:txBody>
      </p:sp>
      <p:sp>
        <p:nvSpPr>
          <p:cNvPr id="3" name="Segnaposto piè di pagina 2">
            <a:extLst>
              <a:ext uri="{FF2B5EF4-FFF2-40B4-BE49-F238E27FC236}">
                <a16:creationId xmlns:a16="http://schemas.microsoft.com/office/drawing/2014/main" id="{01C85661-6783-44D0-BB0F-AB00F2944DC2}"/>
              </a:ext>
            </a:extLst>
          </p:cNvPr>
          <p:cNvSpPr>
            <a:spLocks noGrp="1"/>
          </p:cNvSpPr>
          <p:nvPr>
            <p:ph type="ftr" sz="quarter" idx="11"/>
          </p:nvPr>
        </p:nvSpPr>
        <p:spPr>
          <a:xfrm>
            <a:off x="3781396" y="6621403"/>
            <a:ext cx="5768280" cy="365125"/>
          </a:xfrm>
        </p:spPr>
        <p:txBody>
          <a:bodyPr/>
          <a:lstStyle/>
          <a:p>
            <a:r>
              <a:rPr lang="it-IT" dirty="0"/>
              <a:t>La matematica delle elezioni (Marcello Pedone).  Webinar. 10 novembre 2020 </a:t>
            </a:r>
          </a:p>
        </p:txBody>
      </p:sp>
      <p:sp>
        <p:nvSpPr>
          <p:cNvPr id="4" name="Segnaposto data 3">
            <a:extLst>
              <a:ext uri="{FF2B5EF4-FFF2-40B4-BE49-F238E27FC236}">
                <a16:creationId xmlns:a16="http://schemas.microsoft.com/office/drawing/2014/main" id="{F3258AC5-A442-495A-859C-BDE9B108EC33}"/>
              </a:ext>
            </a:extLst>
          </p:cNvPr>
          <p:cNvSpPr>
            <a:spLocks noGrp="1"/>
          </p:cNvSpPr>
          <p:nvPr>
            <p:ph type="dt" sz="half" idx="10"/>
          </p:nvPr>
        </p:nvSpPr>
        <p:spPr>
          <a:xfrm>
            <a:off x="7010400" y="6420355"/>
            <a:ext cx="2133600" cy="365125"/>
          </a:xfrm>
        </p:spPr>
        <p:txBody>
          <a:bodyPr/>
          <a:lstStyle/>
          <a:p>
            <a:fld id="{F39D91BF-7F48-49B8-B1B3-DF44836A97DF}" type="datetime1">
              <a:rPr lang="it-IT" smtClean="0"/>
              <a:t>17/11/2020</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1000"/>
                                        <p:tgtEl>
                                          <p:spTgt spid="2">
                                            <p:txEl>
                                              <p:pRg st="8" end="8"/>
                                            </p:txEl>
                                          </p:spTgt>
                                        </p:tgtEl>
                                      </p:cBhvr>
                                    </p:animEffect>
                                    <p:anim calcmode="lin" valueType="num">
                                      <p:cBhvr>
                                        <p:cTn id="1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fade">
                                      <p:cBhvr>
                                        <p:cTn id="20" dur="1000"/>
                                        <p:tgtEl>
                                          <p:spTgt spid="2">
                                            <p:txEl>
                                              <p:pRg st="9" end="9"/>
                                            </p:txEl>
                                          </p:spTgt>
                                        </p:tgtEl>
                                      </p:cBhvr>
                                    </p:animEffect>
                                    <p:anim calcmode="lin" valueType="num">
                                      <p:cBhvr>
                                        <p:cTn id="2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1000"/>
                                        <p:tgtEl>
                                          <p:spTgt spid="2">
                                            <p:txEl>
                                              <p:pRg st="10" end="10"/>
                                            </p:txEl>
                                          </p:spTgt>
                                        </p:tgtEl>
                                      </p:cBhvr>
                                    </p:animEffect>
                                    <p:anim calcmode="lin" valueType="num">
                                      <p:cBhvr>
                                        <p:cTn id="2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1000"/>
                                        <p:tgtEl>
                                          <p:spTgt spid="2">
                                            <p:txEl>
                                              <p:pRg st="11" end="11"/>
                                            </p:txEl>
                                          </p:spTgt>
                                        </p:tgtEl>
                                      </p:cBhvr>
                                    </p:animEffect>
                                    <p:anim calcmode="lin" valueType="num">
                                      <p:cBhvr>
                                        <p:cTn id="3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1000"/>
                                        <p:tgtEl>
                                          <p:spTgt spid="2">
                                            <p:txEl>
                                              <p:pRg st="13" end="13"/>
                                            </p:txEl>
                                          </p:spTgt>
                                        </p:tgtEl>
                                      </p:cBhvr>
                                    </p:animEffect>
                                    <p:anim calcmode="lin" valueType="num">
                                      <p:cBhvr>
                                        <p:cTn id="4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1000"/>
                                        <p:tgtEl>
                                          <p:spTgt spid="2">
                                            <p:txEl>
                                              <p:pRg st="14" end="14"/>
                                            </p:txEl>
                                          </p:spTgt>
                                        </p:tgtEl>
                                      </p:cBhvr>
                                    </p:animEffect>
                                    <p:anim calcmode="lin" valueType="num">
                                      <p:cBhvr>
                                        <p:cTn id="4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1000"/>
                                        <p:tgtEl>
                                          <p:spTgt spid="2">
                                            <p:txEl>
                                              <p:pRg st="15" end="15"/>
                                            </p:txEl>
                                          </p:spTgt>
                                        </p:tgtEl>
                                      </p:cBhvr>
                                    </p:animEffect>
                                    <p:anim calcmode="lin" valueType="num">
                                      <p:cBhvr>
                                        <p:cTn id="51"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1000"/>
                                        <p:tgtEl>
                                          <p:spTgt spid="2">
                                            <p:txEl>
                                              <p:pRg st="16" end="16"/>
                                            </p:txEl>
                                          </p:spTgt>
                                        </p:tgtEl>
                                      </p:cBhvr>
                                    </p:animEffect>
                                    <p:anim calcmode="lin" valueType="num">
                                      <p:cBhvr>
                                        <p:cTn id="56"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17" end="17"/>
                                            </p:txEl>
                                          </p:spTgt>
                                        </p:tgtEl>
                                        <p:attrNameLst>
                                          <p:attrName>style.visibility</p:attrName>
                                        </p:attrNameLst>
                                      </p:cBhvr>
                                      <p:to>
                                        <p:strVal val="visible"/>
                                      </p:to>
                                    </p:set>
                                    <p:animEffect transition="in" filter="fade">
                                      <p:cBhvr>
                                        <p:cTn id="60" dur="1000"/>
                                        <p:tgtEl>
                                          <p:spTgt spid="2">
                                            <p:txEl>
                                              <p:pRg st="17" end="17"/>
                                            </p:txEl>
                                          </p:spTgt>
                                        </p:tgtEl>
                                      </p:cBhvr>
                                    </p:animEffect>
                                    <p:anim calcmode="lin" valueType="num">
                                      <p:cBhvr>
                                        <p:cTn id="61"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xEl>
                                              <p:pRg st="18" end="18"/>
                                            </p:txEl>
                                          </p:spTgt>
                                        </p:tgtEl>
                                        <p:attrNameLst>
                                          <p:attrName>style.visibility</p:attrName>
                                        </p:attrNameLst>
                                      </p:cBhvr>
                                      <p:to>
                                        <p:strVal val="visible"/>
                                      </p:to>
                                    </p:set>
                                    <p:animEffect transition="in" filter="fade">
                                      <p:cBhvr>
                                        <p:cTn id="65" dur="1000"/>
                                        <p:tgtEl>
                                          <p:spTgt spid="2">
                                            <p:txEl>
                                              <p:pRg st="18" end="18"/>
                                            </p:txEl>
                                          </p:spTgt>
                                        </p:tgtEl>
                                      </p:cBhvr>
                                    </p:animEffect>
                                    <p:anim calcmode="lin" valueType="num">
                                      <p:cBhvr>
                                        <p:cTn id="66"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
                                            <p:txEl>
                                              <p:pRg st="19" end="19"/>
                                            </p:txEl>
                                          </p:spTgt>
                                        </p:tgtEl>
                                        <p:attrNameLst>
                                          <p:attrName>style.visibility</p:attrName>
                                        </p:attrNameLst>
                                      </p:cBhvr>
                                      <p:to>
                                        <p:strVal val="visible"/>
                                      </p:to>
                                    </p:set>
                                    <p:animEffect transition="in" filter="fade">
                                      <p:cBhvr>
                                        <p:cTn id="70" dur="1000"/>
                                        <p:tgtEl>
                                          <p:spTgt spid="2">
                                            <p:txEl>
                                              <p:pRg st="19" end="19"/>
                                            </p:txEl>
                                          </p:spTgt>
                                        </p:tgtEl>
                                      </p:cBhvr>
                                    </p:animEffect>
                                    <p:anim calcmode="lin" valueType="num">
                                      <p:cBhvr>
                                        <p:cTn id="71"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764704"/>
            <a:ext cx="8538748" cy="4031873"/>
          </a:xfrm>
          <a:prstGeom prst="rect">
            <a:avLst/>
          </a:prstGeom>
          <a:noFill/>
        </p:spPr>
        <p:txBody>
          <a:bodyPr wrap="none" rtlCol="0">
            <a:spAutoFit/>
          </a:bodyPr>
          <a:lstStyle/>
          <a:p>
            <a:r>
              <a:rPr lang="it-IT" sz="1600" dirty="0"/>
              <a:t> </a:t>
            </a:r>
          </a:p>
          <a:p>
            <a:pPr algn="ctr"/>
            <a:r>
              <a:rPr lang="it-IT" sz="2800" b="1" i="1" dirty="0"/>
              <a:t>Dopo aver visto l’iniquità </a:t>
            </a:r>
          </a:p>
          <a:p>
            <a:pPr algn="ctr"/>
            <a:r>
              <a:rPr lang="it-IT" sz="2800" b="1" i="1" dirty="0"/>
              <a:t>dei due principali metodi di assegnazione dei seggi, </a:t>
            </a:r>
          </a:p>
          <a:p>
            <a:pPr algn="ctr"/>
            <a:r>
              <a:rPr lang="it-IT" sz="2800" b="1" i="1" dirty="0"/>
              <a:t>la domanda spontanea è:  </a:t>
            </a:r>
          </a:p>
          <a:p>
            <a:pPr algn="ctr"/>
            <a:r>
              <a:rPr lang="it-IT" sz="2800" b="1" i="1" dirty="0">
                <a:solidFill>
                  <a:srgbClr val="0070C0"/>
                </a:solidFill>
              </a:rPr>
              <a:t>È possibile trovare un altro «metodo» che sia equo </a:t>
            </a:r>
          </a:p>
          <a:p>
            <a:pPr algn="ctr"/>
            <a:r>
              <a:rPr lang="it-IT" sz="2800" b="1" i="1" dirty="0">
                <a:solidFill>
                  <a:srgbClr val="0070C0"/>
                </a:solidFill>
              </a:rPr>
              <a:t>e non generi situazioni paradossali ?</a:t>
            </a:r>
          </a:p>
          <a:p>
            <a:pPr algn="ctr"/>
            <a:r>
              <a:rPr lang="it-IT" sz="2800" b="1" i="1" dirty="0"/>
              <a:t>La risposta a questa domanda è tutt’altro che semplice. </a:t>
            </a:r>
          </a:p>
          <a:p>
            <a:pPr algn="ctr"/>
            <a:r>
              <a:rPr lang="it-IT" sz="2800" b="1" i="1" dirty="0"/>
              <a:t>Ricercatori hanno individuato i limiti</a:t>
            </a:r>
          </a:p>
          <a:p>
            <a:pPr algn="ctr"/>
            <a:r>
              <a:rPr lang="it-IT" sz="2800" b="1" i="1" dirty="0"/>
              <a:t>dei sistemi democratici di assegnazione dei seggi</a:t>
            </a:r>
            <a:endParaRPr lang="it-IT" sz="2800" dirty="0"/>
          </a:p>
          <a:p>
            <a:endParaRPr lang="it-IT" sz="1600" dirty="0"/>
          </a:p>
        </p:txBody>
      </p:sp>
      <p:sp>
        <p:nvSpPr>
          <p:cNvPr id="3" name="Segnaposto piè di pagina 2">
            <a:extLst>
              <a:ext uri="{FF2B5EF4-FFF2-40B4-BE49-F238E27FC236}">
                <a16:creationId xmlns:a16="http://schemas.microsoft.com/office/drawing/2014/main" id="{4E0C95C6-2388-428D-868C-5D2BFD34E510}"/>
              </a:ext>
            </a:extLst>
          </p:cNvPr>
          <p:cNvSpPr>
            <a:spLocks noGrp="1"/>
          </p:cNvSpPr>
          <p:nvPr>
            <p:ph type="ftr" sz="quarter" idx="11"/>
          </p:nvPr>
        </p:nvSpPr>
        <p:spPr>
          <a:xfrm>
            <a:off x="1763688" y="6356350"/>
            <a:ext cx="5832648" cy="365125"/>
          </a:xfrm>
        </p:spPr>
        <p:txBody>
          <a:bodyPr/>
          <a:lstStyle/>
          <a:p>
            <a:r>
              <a:rPr lang="it-IT" dirty="0"/>
              <a:t>La matematica delle elezioni (Marcello Pedone).  Webinar. 10 novembre 2020 </a:t>
            </a:r>
          </a:p>
        </p:txBody>
      </p:sp>
      <p:sp>
        <p:nvSpPr>
          <p:cNvPr id="4" name="Segnaposto data 3">
            <a:extLst>
              <a:ext uri="{FF2B5EF4-FFF2-40B4-BE49-F238E27FC236}">
                <a16:creationId xmlns:a16="http://schemas.microsoft.com/office/drawing/2014/main" id="{2110AE78-08CE-41D8-A026-3883D0206A3D}"/>
              </a:ext>
            </a:extLst>
          </p:cNvPr>
          <p:cNvSpPr>
            <a:spLocks noGrp="1"/>
          </p:cNvSpPr>
          <p:nvPr>
            <p:ph type="dt" sz="half" idx="10"/>
          </p:nvPr>
        </p:nvSpPr>
        <p:spPr/>
        <p:txBody>
          <a:bodyPr/>
          <a:lstStyle/>
          <a:p>
            <a:fld id="{45444330-2316-4E78-AE66-867D7B39A6DD}" type="datetime1">
              <a:rPr lang="it-IT" smtClean="0"/>
              <a:t>17/11/2020</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C01CB-47AC-4948-A271-27B40DC6B1DF}"/>
              </a:ext>
            </a:extLst>
          </p:cNvPr>
          <p:cNvSpPr>
            <a:spLocks noGrp="1"/>
          </p:cNvSpPr>
          <p:nvPr>
            <p:ph type="title"/>
          </p:nvPr>
        </p:nvSpPr>
        <p:spPr>
          <a:xfrm>
            <a:off x="457200" y="274638"/>
            <a:ext cx="8147248" cy="634082"/>
          </a:xfrm>
        </p:spPr>
        <p:txBody>
          <a:bodyPr>
            <a:normAutofit fontScale="90000"/>
          </a:bodyPr>
          <a:lstStyle/>
          <a:p>
            <a:r>
              <a:rPr lang="it-IT" dirty="0"/>
              <a:t>«Compiti»</a:t>
            </a:r>
          </a:p>
        </p:txBody>
      </p:sp>
      <p:sp>
        <p:nvSpPr>
          <p:cNvPr id="3" name="Segnaposto contenuto 2">
            <a:extLst>
              <a:ext uri="{FF2B5EF4-FFF2-40B4-BE49-F238E27FC236}">
                <a16:creationId xmlns:a16="http://schemas.microsoft.com/office/drawing/2014/main" id="{0B21B898-E59A-4B5E-86D1-6A2FF873CE22}"/>
              </a:ext>
            </a:extLst>
          </p:cNvPr>
          <p:cNvSpPr>
            <a:spLocks noGrp="1"/>
          </p:cNvSpPr>
          <p:nvPr>
            <p:ph idx="1"/>
          </p:nvPr>
        </p:nvSpPr>
        <p:spPr>
          <a:xfrm>
            <a:off x="0" y="764704"/>
            <a:ext cx="8686800" cy="5361459"/>
          </a:xfrm>
        </p:spPr>
        <p:txBody>
          <a:bodyPr>
            <a:normAutofit/>
          </a:bodyPr>
          <a:lstStyle/>
          <a:p>
            <a:pPr marL="0" indent="0" algn="ctr">
              <a:lnSpc>
                <a:spcPct val="115000"/>
              </a:lnSpc>
              <a:spcAft>
                <a:spcPts val="1000"/>
              </a:spcAft>
              <a:buNone/>
            </a:pPr>
            <a:endParaRPr lang="it-IT" sz="1800" b="1" dirty="0">
              <a:latin typeface="TimesNewRoman"/>
              <a:ea typeface="PMingLiU" panose="02020500000000000000" pitchFamily="18" charset="-120"/>
              <a:cs typeface="Times New Roman" panose="02020603050405020304" pitchFamily="18" charset="0"/>
            </a:endParaRPr>
          </a:p>
          <a:p>
            <a:pPr algn="ctr">
              <a:lnSpc>
                <a:spcPct val="115000"/>
              </a:lnSpc>
              <a:spcAft>
                <a:spcPts val="1000"/>
              </a:spcAft>
            </a:pP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gn="ctr">
              <a:lnSpc>
                <a:spcPct val="115000"/>
              </a:lnSpc>
              <a:spcAft>
                <a:spcPts val="1000"/>
              </a:spcAft>
              <a:buNone/>
            </a:pP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gn="ctr">
              <a:lnSpc>
                <a:spcPct val="115000"/>
              </a:lnSpc>
              <a:spcAft>
                <a:spcPts val="1000"/>
              </a:spcAft>
              <a:buNone/>
            </a:pPr>
            <a:endParaRPr lang="it-IT" sz="1800" dirty="0">
              <a:latin typeface="Calibri" panose="020F0502020204030204" pitchFamily="34" charset="0"/>
              <a:ea typeface="PMingLiU" panose="02020500000000000000" pitchFamily="18" charset="-120"/>
              <a:cs typeface="Times New Roman" panose="02020603050405020304" pitchFamily="18" charset="0"/>
            </a:endParaRPr>
          </a:p>
          <a:p>
            <a:pPr marL="0" indent="0" algn="ctr">
              <a:lnSpc>
                <a:spcPct val="115000"/>
              </a:lnSpc>
              <a:spcAft>
                <a:spcPts val="1000"/>
              </a:spcAft>
              <a:buNone/>
            </a:pP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gn="ctr">
              <a:lnSpc>
                <a:spcPct val="115000"/>
              </a:lnSpc>
              <a:spcAft>
                <a:spcPts val="1000"/>
              </a:spcAft>
              <a:buNone/>
            </a:pP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15000"/>
              </a:lnSpc>
              <a:buFont typeface="TimesNewRoman,Bold"/>
              <a:buAutoNum type="arabicParenR"/>
            </a:pPr>
            <a:r>
              <a:rPr lang="it-IT" sz="1800" dirty="0">
                <a:effectLst/>
                <a:latin typeface="TimesNewRoman"/>
                <a:ea typeface="PMingLiU" panose="02020500000000000000" pitchFamily="18" charset="-120"/>
                <a:cs typeface="TimesNewRoman"/>
              </a:rPr>
              <a:t>Supporre che le liste </a:t>
            </a:r>
            <a:r>
              <a:rPr lang="it-IT" sz="1800" b="1" dirty="0">
                <a:solidFill>
                  <a:srgbClr val="00B050"/>
                </a:solidFill>
                <a:effectLst/>
                <a:latin typeface="TimesNewRoman"/>
                <a:ea typeface="PMingLiU" panose="02020500000000000000" pitchFamily="18" charset="-120"/>
                <a:cs typeface="TimesNewRoman"/>
              </a:rPr>
              <a:t>Verde</a:t>
            </a:r>
            <a:r>
              <a:rPr lang="it-IT" sz="1800" dirty="0">
                <a:effectLst/>
                <a:latin typeface="TimesNewRoman"/>
                <a:ea typeface="PMingLiU" panose="02020500000000000000" pitchFamily="18" charset="-120"/>
                <a:cs typeface="TimesNewRoman"/>
              </a:rPr>
              <a:t> e </a:t>
            </a:r>
            <a:r>
              <a:rPr lang="it-IT" sz="1800" b="1" dirty="0">
                <a:solidFill>
                  <a:srgbClr val="FF0000"/>
                </a:solidFill>
                <a:effectLst/>
                <a:latin typeface="TimesNewRoman"/>
                <a:ea typeface="PMingLiU" panose="02020500000000000000" pitchFamily="18" charset="-120"/>
                <a:cs typeface="TimesNewRoman"/>
              </a:rPr>
              <a:t>Rossa</a:t>
            </a:r>
            <a:r>
              <a:rPr lang="it-IT" sz="1800" dirty="0">
                <a:effectLst/>
                <a:latin typeface="TimesNewRoman"/>
                <a:ea typeface="PMingLiU" panose="02020500000000000000" pitchFamily="18" charset="-120"/>
                <a:cs typeface="TimesNewRoman"/>
              </a:rPr>
              <a:t>  formino un’unica lista e prendano la somma dei voti presi in precedenza. </a:t>
            </a:r>
            <a:r>
              <a:rPr lang="it-IT" sz="1800" dirty="0">
                <a:latin typeface="TimesNewRoman"/>
                <a:ea typeface="PMingLiU" panose="02020500000000000000" pitchFamily="18" charset="-120"/>
                <a:cs typeface="TimesNewRoman"/>
              </a:rPr>
              <a:t>R</a:t>
            </a:r>
            <a:r>
              <a:rPr lang="it-IT" sz="1800" dirty="0">
                <a:effectLst/>
                <a:latin typeface="TimesNewRoman"/>
                <a:ea typeface="PMingLiU" panose="02020500000000000000" pitchFamily="18" charset="-120"/>
                <a:cs typeface="TimesNewRoman"/>
              </a:rPr>
              <a:t>ipetere i calcoli fatti in precedenza.</a:t>
            </a:r>
          </a:p>
          <a:p>
            <a:pPr marL="342900" lvl="0" indent="-342900">
              <a:lnSpc>
                <a:spcPct val="115000"/>
              </a:lnSpc>
              <a:buFont typeface="TimesNewRoman,Bold"/>
              <a:buAutoNum type="arabicParenR"/>
            </a:pPr>
            <a:r>
              <a:rPr lang="it-IT" sz="1800" dirty="0">
                <a:latin typeface="TimesNewRoman"/>
                <a:ea typeface="PMingLiU" panose="02020500000000000000" pitchFamily="18" charset="-120"/>
                <a:cs typeface="TimesNewRoman"/>
              </a:rPr>
              <a:t>A</a:t>
            </a:r>
            <a:r>
              <a:rPr lang="it-IT" sz="1800" dirty="0">
                <a:effectLst/>
                <a:latin typeface="TimesNewRoman"/>
                <a:ea typeface="PMingLiU" panose="02020500000000000000" pitchFamily="18" charset="-120"/>
                <a:cs typeface="TimesNewRoman"/>
              </a:rPr>
              <a:t>umentare del 10% i  voti delle singole liste e ripetere i calcoli fatti in precedenza</a:t>
            </a:r>
            <a:endParaRPr lang="it-IT" sz="1800" dirty="0">
              <a:effectLst/>
              <a:latin typeface="Calibri" panose="020F0502020204030204" pitchFamily="34" charset="0"/>
              <a:ea typeface="PMingLiU" panose="02020500000000000000" pitchFamily="18" charset="-120"/>
              <a:cs typeface="TimesNewRoman,Bold"/>
            </a:endParaRPr>
          </a:p>
          <a:p>
            <a:pPr marL="342900" lvl="0" indent="-342900">
              <a:lnSpc>
                <a:spcPct val="115000"/>
              </a:lnSpc>
              <a:spcAft>
                <a:spcPts val="1000"/>
              </a:spcAft>
              <a:buFont typeface="TimesNewRoman,Bold"/>
              <a:buAutoNum type="arabicParenR"/>
            </a:pPr>
            <a:r>
              <a:rPr lang="it-IT" sz="1800" dirty="0">
                <a:effectLst/>
                <a:latin typeface="TimesNewRoman"/>
                <a:ea typeface="PMingLiU" panose="02020500000000000000" pitchFamily="18" charset="-120"/>
                <a:cs typeface="TimesNewRoman"/>
              </a:rPr>
              <a:t>Diminuire del 10%  i voti delle singole liste e ripetere i calcoli fatti in precedenza</a:t>
            </a:r>
            <a:endParaRPr lang="it-IT" sz="1800" dirty="0">
              <a:effectLst/>
              <a:latin typeface="Calibri" panose="020F0502020204030204" pitchFamily="34" charset="0"/>
              <a:ea typeface="PMingLiU" panose="02020500000000000000" pitchFamily="18" charset="-120"/>
              <a:cs typeface="TimesNewRoman,Bold"/>
            </a:endParaRPr>
          </a:p>
          <a:p>
            <a:endParaRPr lang="it-IT" dirty="0"/>
          </a:p>
        </p:txBody>
      </p:sp>
      <p:sp>
        <p:nvSpPr>
          <p:cNvPr id="4" name="Segnaposto piè di pagina 3">
            <a:extLst>
              <a:ext uri="{FF2B5EF4-FFF2-40B4-BE49-F238E27FC236}">
                <a16:creationId xmlns:a16="http://schemas.microsoft.com/office/drawing/2014/main" id="{6393BBCB-E20D-491F-B3A0-8128D8759D70}"/>
              </a:ext>
            </a:extLst>
          </p:cNvPr>
          <p:cNvSpPr>
            <a:spLocks noGrp="1"/>
          </p:cNvSpPr>
          <p:nvPr>
            <p:ph type="ftr" sz="quarter" idx="11"/>
          </p:nvPr>
        </p:nvSpPr>
        <p:spPr>
          <a:xfrm>
            <a:off x="1835696" y="6356350"/>
            <a:ext cx="5544616" cy="365125"/>
          </a:xfrm>
        </p:spPr>
        <p:txBody>
          <a:bodyPr/>
          <a:lstStyle/>
          <a:p>
            <a:r>
              <a:rPr lang="it-IT" dirty="0"/>
              <a:t>La matematica delle elezioni (Marcello Pedone).  Webinar. 10 novembre 2020 </a:t>
            </a:r>
          </a:p>
        </p:txBody>
      </p:sp>
      <p:pic>
        <p:nvPicPr>
          <p:cNvPr id="5" name="Segnaposto contenuto 6">
            <a:extLst>
              <a:ext uri="{FF2B5EF4-FFF2-40B4-BE49-F238E27FC236}">
                <a16:creationId xmlns:a16="http://schemas.microsoft.com/office/drawing/2014/main" id="{C1167EE0-EFD0-422F-BFA7-CB37E1EEBA4A}"/>
              </a:ext>
            </a:extLst>
          </p:cNvPr>
          <p:cNvPicPr>
            <a:picLocks noChangeAspect="1"/>
          </p:cNvPicPr>
          <p:nvPr/>
        </p:nvPicPr>
        <p:blipFill>
          <a:blip r:embed="rId2"/>
          <a:stretch>
            <a:fillRect/>
          </a:stretch>
        </p:blipFill>
        <p:spPr>
          <a:xfrm>
            <a:off x="107504" y="849142"/>
            <a:ext cx="8229600" cy="2476957"/>
          </a:xfrm>
          <a:prstGeom prst="rect">
            <a:avLst/>
          </a:prstGeom>
        </p:spPr>
      </p:pic>
      <p:sp>
        <p:nvSpPr>
          <p:cNvPr id="6" name="Segnaposto data 5">
            <a:extLst>
              <a:ext uri="{FF2B5EF4-FFF2-40B4-BE49-F238E27FC236}">
                <a16:creationId xmlns:a16="http://schemas.microsoft.com/office/drawing/2014/main" id="{24816E9F-60A0-4FC0-AF3D-77740EAFB670}"/>
              </a:ext>
            </a:extLst>
          </p:cNvPr>
          <p:cNvSpPr>
            <a:spLocks noGrp="1"/>
          </p:cNvSpPr>
          <p:nvPr>
            <p:ph type="dt" sz="half" idx="10"/>
          </p:nvPr>
        </p:nvSpPr>
        <p:spPr/>
        <p:txBody>
          <a:bodyPr/>
          <a:lstStyle/>
          <a:p>
            <a:fld id="{BE8BBA0D-465A-4D22-B586-C9894F3A82E0}" type="datetime1">
              <a:rPr lang="it-IT" smtClean="0"/>
              <a:t>17/11/2020</a:t>
            </a:fld>
            <a:endParaRPr lang="it-IT"/>
          </a:p>
        </p:txBody>
      </p:sp>
    </p:spTree>
    <p:extLst>
      <p:ext uri="{BB962C8B-B14F-4D97-AF65-F5344CB8AC3E}">
        <p14:creationId xmlns:p14="http://schemas.microsoft.com/office/powerpoint/2010/main" val="29558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anim calcmode="lin" valueType="num">
                                      <p:cBhvr>
                                        <p:cTn id="1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anim calcmode="lin" valueType="num">
                                      <p:cBhvr>
                                        <p:cTn id="2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F8280-2D47-4AD5-BBBC-95F5ED65BE1A}"/>
              </a:ext>
            </a:extLst>
          </p:cNvPr>
          <p:cNvSpPr>
            <a:spLocks noGrp="1"/>
          </p:cNvSpPr>
          <p:nvPr>
            <p:ph type="title"/>
          </p:nvPr>
        </p:nvSpPr>
        <p:spPr>
          <a:xfrm>
            <a:off x="457200" y="160337"/>
            <a:ext cx="8229600" cy="592459"/>
          </a:xfrm>
        </p:spPr>
        <p:txBody>
          <a:bodyPr>
            <a:normAutofit fontScale="90000"/>
          </a:bodyPr>
          <a:lstStyle/>
          <a:p>
            <a:r>
              <a:rPr lang="it-IT" sz="3100" b="0" i="0" dirty="0">
                <a:solidFill>
                  <a:srgbClr val="000000"/>
                </a:solidFill>
                <a:effectLst/>
                <a:latin typeface="Linux Libertine"/>
              </a:rPr>
              <a:t>Paradosso dei due gelatai</a:t>
            </a:r>
            <a:br>
              <a:rPr lang="it-IT" b="0" i="0" dirty="0">
                <a:solidFill>
                  <a:srgbClr val="000000"/>
                </a:solidFill>
                <a:effectLst/>
                <a:latin typeface="Linux Libertine"/>
              </a:rPr>
            </a:br>
            <a:endParaRPr lang="it-IT" dirty="0"/>
          </a:p>
        </p:txBody>
      </p:sp>
      <p:sp>
        <p:nvSpPr>
          <p:cNvPr id="3" name="Segnaposto contenuto 2">
            <a:extLst>
              <a:ext uri="{FF2B5EF4-FFF2-40B4-BE49-F238E27FC236}">
                <a16:creationId xmlns:a16="http://schemas.microsoft.com/office/drawing/2014/main" id="{DE320F15-FE6B-43DE-8981-6121B4AC95C2}"/>
              </a:ext>
            </a:extLst>
          </p:cNvPr>
          <p:cNvSpPr>
            <a:spLocks noGrp="1"/>
          </p:cNvSpPr>
          <p:nvPr>
            <p:ph idx="1"/>
          </p:nvPr>
        </p:nvSpPr>
        <p:spPr>
          <a:xfrm>
            <a:off x="-22686" y="692696"/>
            <a:ext cx="4666694" cy="6028779"/>
          </a:xfrm>
        </p:spPr>
        <p:txBody>
          <a:bodyPr>
            <a:normAutofit fontScale="40000" lnSpcReduction="20000"/>
          </a:bodyPr>
          <a:lstStyle/>
          <a:p>
            <a:pPr algn="l"/>
            <a:r>
              <a:rPr lang="it-IT" b="0" i="0" dirty="0">
                <a:solidFill>
                  <a:srgbClr val="202122"/>
                </a:solidFill>
                <a:effectLst/>
                <a:latin typeface="Arial" panose="020B0604020202020204" pitchFamily="34" charset="0"/>
              </a:rPr>
              <a:t>Su una spiaggia lunga 1 km ci sono due gelatai. Per non farsi concorrenza dividono la spiaggia in due zone e ciascuno si pone al centro della sua, risultando così a 500 metri di distanza l'uno dall'altro. In questo modo ogni bagnante non deve percorrere più di 250 metri per prendere il gelato.</a:t>
            </a:r>
          </a:p>
          <a:p>
            <a:pPr algn="l"/>
            <a:r>
              <a:rPr lang="it-IT" b="0" i="0" dirty="0">
                <a:solidFill>
                  <a:srgbClr val="202122"/>
                </a:solidFill>
                <a:effectLst/>
                <a:latin typeface="Arial" panose="020B0604020202020204" pitchFamily="34" charset="0"/>
              </a:rPr>
              <a:t>A questo punto un gelataio decide di avvicinarsi un po' verso il centro della spiaggia allo scopo di sottrarre al concorrente una parte dei clienti che si trovano a metà strada tra i due. Conseguentemente i bagnanti agli estremi della spiaggia saranno costretti a fare più di 250 metri. L'altro gelataio se ne accorge e si sposta di pari distanza.</a:t>
            </a:r>
          </a:p>
          <a:p>
            <a:pPr algn="l"/>
            <a:r>
              <a:rPr lang="it-IT" b="0" i="0" dirty="0">
                <a:solidFill>
                  <a:srgbClr val="202122"/>
                </a:solidFill>
                <a:effectLst/>
                <a:latin typeface="Arial" panose="020B0604020202020204" pitchFamily="34" charset="0"/>
              </a:rPr>
              <a:t>Se la distanza dagli estremi della spiaggia non è eccessiva, ossia se i "costi di trasporto" non scoraggiano i bagnanti a recarsi a prendere il gelato, il processo si ripete finché i due gelatai si trovano nello stesso punto in mezzo alla spiaggia.</a:t>
            </a:r>
          </a:p>
          <a:p>
            <a:pPr marL="0" indent="0" algn="l">
              <a:buNone/>
            </a:pPr>
            <a:endParaRPr lang="it-IT" b="0" i="0" dirty="0">
              <a:solidFill>
                <a:srgbClr val="202122"/>
              </a:solidFill>
              <a:effectLst/>
              <a:latin typeface="Arial" panose="020B0604020202020204" pitchFamily="34" charset="0"/>
            </a:endParaRPr>
          </a:p>
          <a:p>
            <a:r>
              <a:rPr lang="it-IT" b="0" i="0" dirty="0">
                <a:solidFill>
                  <a:srgbClr val="202122"/>
                </a:solidFill>
                <a:effectLst/>
                <a:highlight>
                  <a:srgbClr val="FFFF00"/>
                </a:highlight>
                <a:latin typeface="Arial" panose="020B0604020202020204" pitchFamily="34" charset="0"/>
              </a:rPr>
              <a:t>Questo paradosso identifica i comportamenti politici dei partiti durante le elezioni: i due gelatai rappresentano le coalizioni di destra e di sinistra che per avere più voti (vendere più gelati) tendono a spostarsi verso il centro</a:t>
            </a:r>
            <a:r>
              <a:rPr lang="it-IT" b="0" i="0" dirty="0">
                <a:solidFill>
                  <a:srgbClr val="202122"/>
                </a:solidFill>
                <a:effectLst/>
                <a:latin typeface="Arial" panose="020B0604020202020204" pitchFamily="34" charset="0"/>
              </a:rPr>
              <a:t>. In altre parole tendono a far evolvere il loro programma politico verso posizioni centriste. Inoltre, sempre restando nella metafora, i gelatai, pur di guadagnare consensi al centro, tendono a correre il rischio che i bagnanti agli estremi della spiaggia rinuncino al gelato, scoraggiati dall'eccessiva distanza: questo spiegherebbe il fenomeno del crescente </a:t>
            </a:r>
            <a:r>
              <a:rPr lang="it-IT" b="0" i="0" u="none" strike="noStrike" dirty="0">
                <a:solidFill>
                  <a:srgbClr val="0B0080"/>
                </a:solidFill>
                <a:effectLst/>
                <a:latin typeface="Arial" panose="020B0604020202020204" pitchFamily="34" charset="0"/>
                <a:hlinkClick r:id="rId2" tooltip="Astensionismo"/>
              </a:rPr>
              <a:t>astensionismo</a:t>
            </a:r>
            <a:r>
              <a:rPr lang="it-IT" b="0" i="0" dirty="0">
                <a:solidFill>
                  <a:srgbClr val="202122"/>
                </a:solidFill>
                <a:effectLst/>
                <a:latin typeface="Arial" panose="020B0604020202020204" pitchFamily="34" charset="0"/>
              </a:rPr>
              <a:t>.</a:t>
            </a:r>
            <a:endParaRPr lang="it-IT" dirty="0"/>
          </a:p>
        </p:txBody>
      </p:sp>
      <p:sp>
        <p:nvSpPr>
          <p:cNvPr id="4" name="Segnaposto piè di pagina 3">
            <a:extLst>
              <a:ext uri="{FF2B5EF4-FFF2-40B4-BE49-F238E27FC236}">
                <a16:creationId xmlns:a16="http://schemas.microsoft.com/office/drawing/2014/main" id="{86FC3CC8-C152-4350-8226-97E795059B4D}"/>
              </a:ext>
            </a:extLst>
          </p:cNvPr>
          <p:cNvSpPr>
            <a:spLocks noGrp="1"/>
          </p:cNvSpPr>
          <p:nvPr>
            <p:ph type="ftr" sz="quarter" idx="11"/>
          </p:nvPr>
        </p:nvSpPr>
        <p:spPr>
          <a:xfrm>
            <a:off x="1835696" y="6356350"/>
            <a:ext cx="5400600" cy="365125"/>
          </a:xfrm>
        </p:spPr>
        <p:txBody>
          <a:bodyPr/>
          <a:lstStyle/>
          <a:p>
            <a:r>
              <a:rPr lang="it-IT" dirty="0"/>
              <a:t>La matematica delle elezioni (Marcello Pedone).  Webinar. 10 novembre 2020 </a:t>
            </a:r>
          </a:p>
        </p:txBody>
      </p:sp>
      <p:pic>
        <p:nvPicPr>
          <p:cNvPr id="1028" name="Picture 4" descr="Il paradosso del gelataio - Scrivere i risvolti">
            <a:extLst>
              <a:ext uri="{FF2B5EF4-FFF2-40B4-BE49-F238E27FC236}">
                <a16:creationId xmlns:a16="http://schemas.microsoft.com/office/drawing/2014/main" id="{226FE4D9-6E0F-4982-9695-D25EEF098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354" y="752796"/>
            <a:ext cx="4402331" cy="2964236"/>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data 4">
            <a:extLst>
              <a:ext uri="{FF2B5EF4-FFF2-40B4-BE49-F238E27FC236}">
                <a16:creationId xmlns:a16="http://schemas.microsoft.com/office/drawing/2014/main" id="{D0BB354F-1DD9-45DC-8BF0-FE9B620F5373}"/>
              </a:ext>
            </a:extLst>
          </p:cNvPr>
          <p:cNvSpPr>
            <a:spLocks noGrp="1"/>
          </p:cNvSpPr>
          <p:nvPr>
            <p:ph type="dt" sz="half" idx="10"/>
          </p:nvPr>
        </p:nvSpPr>
        <p:spPr/>
        <p:txBody>
          <a:bodyPr/>
          <a:lstStyle/>
          <a:p>
            <a:fld id="{4D67B8D1-C819-42C8-B326-4F610D94A83C}" type="datetime1">
              <a:rPr lang="it-IT" smtClean="0"/>
              <a:t>17/11/2020</a:t>
            </a:fld>
            <a:endParaRPr lang="it-IT"/>
          </a:p>
        </p:txBody>
      </p:sp>
      <p:pic>
        <p:nvPicPr>
          <p:cNvPr id="11" name="Immagine 10">
            <a:extLst>
              <a:ext uri="{FF2B5EF4-FFF2-40B4-BE49-F238E27FC236}">
                <a16:creationId xmlns:a16="http://schemas.microsoft.com/office/drawing/2014/main" id="{A29D1EC7-3C82-454D-9648-8D55ECFA0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573015"/>
            <a:ext cx="4499992" cy="2093239"/>
          </a:xfrm>
          <a:prstGeom prst="rect">
            <a:avLst/>
          </a:prstGeom>
        </p:spPr>
      </p:pic>
    </p:spTree>
    <p:extLst>
      <p:ext uri="{BB962C8B-B14F-4D97-AF65-F5344CB8AC3E}">
        <p14:creationId xmlns:p14="http://schemas.microsoft.com/office/powerpoint/2010/main" val="3515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22072EEC-C840-4B7B-85E6-E684648B2913}"/>
              </a:ext>
            </a:extLst>
          </p:cNvPr>
          <p:cNvSpPr>
            <a:spLocks noGrp="1"/>
          </p:cNvSpPr>
          <p:nvPr>
            <p:ph type="ftr" sz="quarter" idx="11"/>
          </p:nvPr>
        </p:nvSpPr>
        <p:spPr>
          <a:xfrm>
            <a:off x="1619672" y="6356350"/>
            <a:ext cx="5328592" cy="365125"/>
          </a:xfrm>
        </p:spPr>
        <p:txBody>
          <a:bodyPr/>
          <a:lstStyle/>
          <a:p>
            <a:r>
              <a:rPr lang="it-IT" dirty="0"/>
              <a:t>La matematica delle elezioni (Marcello Pedone).  Webinar. 10 novembre 2020 </a:t>
            </a:r>
          </a:p>
        </p:txBody>
      </p:sp>
      <p:sp>
        <p:nvSpPr>
          <p:cNvPr id="6" name="CasellaDiTesto 5">
            <a:extLst>
              <a:ext uri="{FF2B5EF4-FFF2-40B4-BE49-F238E27FC236}">
                <a16:creationId xmlns:a16="http://schemas.microsoft.com/office/drawing/2014/main" id="{E37F7292-FDBC-487D-9428-3A59A419CA29}"/>
              </a:ext>
            </a:extLst>
          </p:cNvPr>
          <p:cNvSpPr txBox="1"/>
          <p:nvPr/>
        </p:nvSpPr>
        <p:spPr>
          <a:xfrm>
            <a:off x="179512" y="136525"/>
            <a:ext cx="6984777" cy="6309420"/>
          </a:xfrm>
          <a:prstGeom prst="rect">
            <a:avLst/>
          </a:prstGeom>
          <a:noFill/>
        </p:spPr>
        <p:txBody>
          <a:bodyPr wrap="square">
            <a:spAutoFit/>
          </a:bodyPr>
          <a:lstStyle/>
          <a:p>
            <a:pPr algn="ctr"/>
            <a:r>
              <a:rPr lang="it-IT" sz="2000" i="1" dirty="0">
                <a:solidFill>
                  <a:srgbClr val="0070C0"/>
                </a:solidFill>
                <a:effectLst>
                  <a:outerShdw blurRad="38100" dist="38100" dir="2700000" algn="tl">
                    <a:srgbClr val="000000">
                      <a:alpha val="43137"/>
                    </a:srgbClr>
                  </a:outerShdw>
                </a:effectLst>
                <a:latin typeface="sole_text"/>
              </a:rPr>
              <a:t>In</a:t>
            </a:r>
            <a:r>
              <a:rPr lang="it-IT" sz="2000" dirty="0">
                <a:solidFill>
                  <a:srgbClr val="1A171B"/>
                </a:solidFill>
                <a:effectLst>
                  <a:outerShdw blurRad="38100" dist="38100" dir="2700000" algn="tl">
                    <a:srgbClr val="000000">
                      <a:alpha val="43137"/>
                    </a:srgbClr>
                  </a:outerShdw>
                </a:effectLst>
                <a:latin typeface="sole_text"/>
              </a:rPr>
              <a:t> democrazia</a:t>
            </a:r>
          </a:p>
          <a:p>
            <a:pPr algn="ctr"/>
            <a:r>
              <a:rPr lang="it-IT" sz="2000" dirty="0">
                <a:solidFill>
                  <a:srgbClr val="1A171B"/>
                </a:solidFill>
                <a:effectLst>
                  <a:outerShdw blurRad="38100" dist="38100" dir="2700000" algn="tl">
                    <a:srgbClr val="000000">
                      <a:alpha val="43137"/>
                    </a:srgbClr>
                  </a:outerShdw>
                </a:effectLst>
                <a:latin typeface="sole_text"/>
              </a:rPr>
              <a:t> non c’è niente di più importante dell’uguaglianza politica, </a:t>
            </a:r>
          </a:p>
          <a:p>
            <a:pPr algn="ctr"/>
            <a:r>
              <a:rPr lang="it-IT" sz="2000" dirty="0">
                <a:solidFill>
                  <a:srgbClr val="1A171B"/>
                </a:solidFill>
                <a:effectLst>
                  <a:outerShdw blurRad="38100" dist="38100" dir="2700000" algn="tl">
                    <a:srgbClr val="000000">
                      <a:alpha val="43137"/>
                    </a:srgbClr>
                  </a:outerShdw>
                </a:effectLst>
                <a:latin typeface="sole_text"/>
              </a:rPr>
              <a:t>ovvero dell’idea </a:t>
            </a:r>
          </a:p>
          <a:p>
            <a:pPr algn="ctr"/>
            <a:r>
              <a:rPr lang="it-IT" sz="2000" dirty="0">
                <a:solidFill>
                  <a:srgbClr val="1A171B"/>
                </a:solidFill>
                <a:effectLst>
                  <a:outerShdw blurRad="38100" dist="38100" dir="2700000" algn="tl">
                    <a:srgbClr val="000000">
                      <a:alpha val="43137"/>
                    </a:srgbClr>
                  </a:outerShdw>
                </a:effectLst>
                <a:latin typeface="sole_text"/>
              </a:rPr>
              <a:t>che la voce di ogni cittadino conti come quella degli altri</a:t>
            </a:r>
          </a:p>
          <a:p>
            <a:pPr algn="ctr"/>
            <a:endParaRPr lang="it-IT" sz="2000" dirty="0">
              <a:solidFill>
                <a:srgbClr val="1A171B"/>
              </a:solidFill>
              <a:effectLst>
                <a:outerShdw blurRad="38100" dist="38100" dir="2700000" algn="tl">
                  <a:srgbClr val="000000">
                    <a:alpha val="43137"/>
                  </a:srgbClr>
                </a:outerShdw>
              </a:effectLst>
              <a:latin typeface="sole_text"/>
            </a:endParaRPr>
          </a:p>
          <a:p>
            <a:pPr algn="ctr"/>
            <a:endParaRPr lang="it-IT" sz="2000" dirty="0">
              <a:solidFill>
                <a:srgbClr val="1A171B"/>
              </a:solidFill>
              <a:effectLst>
                <a:outerShdw blurRad="38100" dist="38100" dir="2700000" algn="tl">
                  <a:srgbClr val="000000">
                    <a:alpha val="43137"/>
                  </a:srgbClr>
                </a:outerShdw>
              </a:effectLst>
              <a:latin typeface="sole_text"/>
            </a:endParaRPr>
          </a:p>
          <a:p>
            <a:pPr algn="ctr"/>
            <a:endParaRPr lang="it-IT" sz="2000" dirty="0">
              <a:solidFill>
                <a:srgbClr val="1A171B"/>
              </a:solidFill>
              <a:effectLst>
                <a:outerShdw blurRad="38100" dist="38100" dir="2700000" algn="tl">
                  <a:srgbClr val="000000">
                    <a:alpha val="43137"/>
                  </a:srgbClr>
                </a:outerShdw>
              </a:effectLst>
              <a:latin typeface="sole_text"/>
            </a:endParaRPr>
          </a:p>
          <a:p>
            <a:pPr algn="ctr"/>
            <a:endParaRPr lang="it-IT" sz="2000" dirty="0">
              <a:solidFill>
                <a:srgbClr val="1A171B"/>
              </a:solidFill>
              <a:effectLst>
                <a:outerShdw blurRad="38100" dist="38100" dir="2700000" algn="tl">
                  <a:srgbClr val="000000">
                    <a:alpha val="43137"/>
                  </a:srgbClr>
                </a:outerShdw>
              </a:effectLst>
              <a:latin typeface="sole_text"/>
            </a:endParaRPr>
          </a:p>
          <a:p>
            <a:pPr algn="ctr"/>
            <a:r>
              <a:rPr lang="it-IT" sz="2000" i="1" dirty="0">
                <a:solidFill>
                  <a:srgbClr val="0070C0"/>
                </a:solidFill>
                <a:effectLst>
                  <a:outerShdw blurRad="38100" dist="38100" dir="2700000" algn="tl">
                    <a:srgbClr val="000000">
                      <a:alpha val="43137"/>
                    </a:srgbClr>
                  </a:outerShdw>
                </a:effectLst>
                <a:latin typeface="sole_text"/>
              </a:rPr>
              <a:t>La Matematica e la Democrazia</a:t>
            </a:r>
          </a:p>
          <a:p>
            <a:pPr algn="ctr"/>
            <a:r>
              <a:rPr lang="it-IT" sz="2000" b="0" i="0" dirty="0">
                <a:solidFill>
                  <a:srgbClr val="0070C0"/>
                </a:solidFill>
                <a:effectLst>
                  <a:outerShdw blurRad="38100" dist="38100" dir="2700000" algn="tl">
                    <a:srgbClr val="000000">
                      <a:alpha val="43137"/>
                    </a:srgbClr>
                  </a:outerShdw>
                </a:effectLst>
                <a:latin typeface="sole_text"/>
              </a:rPr>
              <a:t>“</a:t>
            </a:r>
            <a:r>
              <a:rPr lang="it-IT" sz="2000" b="0" i="1" dirty="0">
                <a:solidFill>
                  <a:srgbClr val="0070C0"/>
                </a:solidFill>
                <a:effectLst>
                  <a:outerShdw blurRad="38100" dist="38100" dir="2700000" algn="tl">
                    <a:srgbClr val="000000">
                      <a:alpha val="43137"/>
                    </a:srgbClr>
                  </a:outerShdw>
                </a:effectLst>
                <a:latin typeface="sole_text"/>
              </a:rPr>
              <a:t>La matematica è una disciplina </a:t>
            </a:r>
          </a:p>
          <a:p>
            <a:pPr algn="ctr"/>
            <a:r>
              <a:rPr lang="it-IT" sz="2000" b="0" i="1" dirty="0">
                <a:solidFill>
                  <a:srgbClr val="0070C0"/>
                </a:solidFill>
                <a:effectLst>
                  <a:outerShdw blurRad="38100" dist="38100" dir="2700000" algn="tl">
                    <a:srgbClr val="000000">
                      <a:alpha val="43137"/>
                    </a:srgbClr>
                  </a:outerShdw>
                </a:effectLst>
                <a:latin typeface="sole_text"/>
              </a:rPr>
              <a:t>che favorisce la diffusione della democrazia</a:t>
            </a:r>
            <a:r>
              <a:rPr lang="it-IT" sz="2000" b="0" i="0" dirty="0">
                <a:solidFill>
                  <a:srgbClr val="0070C0"/>
                </a:solidFill>
                <a:effectLst>
                  <a:outerShdw blurRad="38100" dist="38100" dir="2700000" algn="tl">
                    <a:srgbClr val="000000">
                      <a:alpha val="43137"/>
                    </a:srgbClr>
                  </a:outerShdw>
                </a:effectLst>
                <a:latin typeface="sole_text"/>
              </a:rPr>
              <a:t>”</a:t>
            </a:r>
            <a:r>
              <a:rPr lang="it-IT" sz="2000" b="0" i="0" dirty="0">
                <a:solidFill>
                  <a:srgbClr val="1A171B"/>
                </a:solidFill>
                <a:effectLst>
                  <a:outerShdw blurRad="38100" dist="38100" dir="2700000" algn="tl">
                    <a:srgbClr val="000000">
                      <a:alpha val="43137"/>
                    </a:srgbClr>
                  </a:outerShdw>
                </a:effectLst>
                <a:latin typeface="sole_text"/>
              </a:rPr>
              <a:t> </a:t>
            </a:r>
          </a:p>
          <a:p>
            <a:pPr algn="ctr"/>
            <a:r>
              <a:rPr lang="it-IT" sz="2000" b="0" i="0" dirty="0">
                <a:solidFill>
                  <a:srgbClr val="1A171B"/>
                </a:solidFill>
                <a:effectLst>
                  <a:outerShdw blurRad="38100" dist="38100" dir="2700000" algn="tl">
                    <a:srgbClr val="000000">
                      <a:alpha val="43137"/>
                    </a:srgbClr>
                  </a:outerShdw>
                </a:effectLst>
                <a:latin typeface="sole_text"/>
              </a:rPr>
              <a:t>	 Chiara Valerio  </a:t>
            </a:r>
          </a:p>
          <a:p>
            <a:pPr algn="ctr"/>
            <a:r>
              <a:rPr lang="it-IT" sz="2000" dirty="0">
                <a:solidFill>
                  <a:srgbClr val="1A171B"/>
                </a:solidFill>
                <a:effectLst>
                  <a:outerShdw blurRad="38100" dist="38100" dir="2700000" algn="tl">
                    <a:srgbClr val="000000">
                      <a:alpha val="43137"/>
                    </a:srgbClr>
                  </a:outerShdw>
                </a:effectLst>
                <a:latin typeface="sole_text"/>
              </a:rPr>
              <a:t>	</a:t>
            </a:r>
            <a:r>
              <a:rPr lang="it-IT" sz="2000" b="0" i="0" dirty="0">
                <a:solidFill>
                  <a:srgbClr val="1A171B"/>
                </a:solidFill>
                <a:effectLst>
                  <a:outerShdw blurRad="38100" dist="38100" dir="2700000" algn="tl">
                    <a:srgbClr val="000000">
                      <a:alpha val="43137"/>
                    </a:srgbClr>
                  </a:outerShdw>
                </a:effectLst>
                <a:highlight>
                  <a:srgbClr val="00FFFF"/>
                </a:highlight>
                <a:latin typeface="sole_text"/>
              </a:rPr>
              <a:t>“La matematica è politica”</a:t>
            </a:r>
          </a:p>
          <a:p>
            <a:pPr algn="ctr"/>
            <a:r>
              <a:rPr lang="it-IT" sz="2000" dirty="0">
                <a:solidFill>
                  <a:srgbClr val="1A171B"/>
                </a:solidFill>
                <a:effectLst>
                  <a:outerShdw blurRad="38100" dist="38100" dir="2700000" algn="tl">
                    <a:srgbClr val="000000">
                      <a:alpha val="43137"/>
                    </a:srgbClr>
                  </a:outerShdw>
                </a:effectLst>
                <a:latin typeface="sole_text"/>
              </a:rPr>
              <a:t>	L</a:t>
            </a:r>
            <a:r>
              <a:rPr lang="it-IT" sz="2000" b="0" i="0" dirty="0">
                <a:solidFill>
                  <a:srgbClr val="1A171B"/>
                </a:solidFill>
                <a:effectLst>
                  <a:outerShdw blurRad="38100" dist="38100" dir="2700000" algn="tl">
                    <a:srgbClr val="000000">
                      <a:alpha val="43137"/>
                    </a:srgbClr>
                  </a:outerShdw>
                </a:effectLst>
                <a:latin typeface="sole_text"/>
              </a:rPr>
              <a:t>ibro appena pubblicato da Einaudi.</a:t>
            </a:r>
          </a:p>
          <a:p>
            <a:pPr algn="ctr"/>
            <a:endParaRPr lang="it-IT" sz="2000" b="0" i="0" dirty="0">
              <a:solidFill>
                <a:srgbClr val="1A171B"/>
              </a:solidFill>
              <a:effectLst>
                <a:outerShdw blurRad="38100" dist="38100" dir="2700000" algn="tl">
                  <a:srgbClr val="000000">
                    <a:alpha val="43137"/>
                  </a:srgbClr>
                </a:outerShdw>
              </a:effectLst>
              <a:latin typeface="sole_text"/>
            </a:endParaRPr>
          </a:p>
          <a:p>
            <a:pPr marL="571500" indent="-571500">
              <a:buFont typeface="Wingdings" panose="05000000000000000000" pitchFamily="2" charset="2"/>
              <a:buChar char="Ø"/>
            </a:pPr>
            <a:endParaRPr lang="it-IT" sz="2000" dirty="0">
              <a:solidFill>
                <a:srgbClr val="1A171B"/>
              </a:solidFill>
              <a:effectLst>
                <a:outerShdw blurRad="38100" dist="38100" dir="2700000" algn="tl">
                  <a:srgbClr val="000000">
                    <a:alpha val="43137"/>
                  </a:srgbClr>
                </a:outerShdw>
              </a:effectLst>
              <a:latin typeface="sole_text"/>
              <a:ea typeface="Times New Roman" panose="02020603050405020304" pitchFamily="18" charset="0"/>
            </a:endParaRPr>
          </a:p>
          <a:p>
            <a:r>
              <a:rPr lang="it-IT" sz="2000" i="1" dirty="0">
                <a:solidFill>
                  <a:srgbClr val="333333"/>
                </a:solidFill>
                <a:effectLst>
                  <a:outerShdw blurRad="38100" dist="38100" dir="2700000" algn="tl">
                    <a:srgbClr val="000000">
                      <a:alpha val="43137"/>
                    </a:srgbClr>
                  </a:outerShdw>
                </a:effectLst>
                <a:latin typeface="ProximaNova"/>
                <a:ea typeface="Times New Roman" panose="02020603050405020304" pitchFamily="18" charset="0"/>
              </a:rPr>
              <a:t>Marcello Pedone</a:t>
            </a:r>
          </a:p>
          <a:p>
            <a:pPr marL="571500" indent="-571500">
              <a:buFont typeface="Wingdings" panose="05000000000000000000" pitchFamily="2" charset="2"/>
              <a:buChar char="Ø"/>
            </a:pPr>
            <a:endParaRPr lang="it-IT" sz="3200" b="1" i="1" dirty="0">
              <a:solidFill>
                <a:srgbClr val="333333"/>
              </a:solidFill>
              <a:effectLst>
                <a:outerShdw blurRad="38100" dist="38100" dir="2700000" algn="tl">
                  <a:srgbClr val="000000">
                    <a:alpha val="43137"/>
                  </a:srgbClr>
                </a:outerShdw>
              </a:effectLst>
              <a:latin typeface="ProximaNova"/>
              <a:ea typeface="Times New Roman" panose="02020603050405020304" pitchFamily="18" charset="0"/>
            </a:endParaRPr>
          </a:p>
          <a:p>
            <a:endParaRPr lang="it-IT" sz="3200" b="1" i="1" dirty="0">
              <a:solidFill>
                <a:srgbClr val="333333"/>
              </a:solidFill>
              <a:effectLst/>
              <a:latin typeface="ProximaNova"/>
              <a:ea typeface="Times New Roman" panose="02020603050405020304" pitchFamily="18" charset="0"/>
            </a:endParaRPr>
          </a:p>
        </p:txBody>
      </p:sp>
      <p:pic>
        <p:nvPicPr>
          <p:cNvPr id="1026" name="Picture 2">
            <a:extLst>
              <a:ext uri="{FF2B5EF4-FFF2-40B4-BE49-F238E27FC236}">
                <a16:creationId xmlns:a16="http://schemas.microsoft.com/office/drawing/2014/main" id="{17DAC955-ABD9-4BA7-BCD9-1C6C76D00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1" y="3933056"/>
            <a:ext cx="2076449" cy="2901635"/>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data 1">
            <a:extLst>
              <a:ext uri="{FF2B5EF4-FFF2-40B4-BE49-F238E27FC236}">
                <a16:creationId xmlns:a16="http://schemas.microsoft.com/office/drawing/2014/main" id="{9E190BD2-1054-435D-B0D4-39F1D6435E15}"/>
              </a:ext>
            </a:extLst>
          </p:cNvPr>
          <p:cNvSpPr>
            <a:spLocks noGrp="1"/>
          </p:cNvSpPr>
          <p:nvPr>
            <p:ph type="dt" sz="half" idx="10"/>
          </p:nvPr>
        </p:nvSpPr>
        <p:spPr/>
        <p:txBody>
          <a:bodyPr/>
          <a:lstStyle/>
          <a:p>
            <a:fld id="{3E8A3128-CED4-41FD-B29C-B6E52C877175}" type="datetime1">
              <a:rPr lang="it-IT" smtClean="0"/>
              <a:t>17/11/2020</a:t>
            </a:fld>
            <a:endParaRPr lang="it-IT"/>
          </a:p>
        </p:txBody>
      </p:sp>
      <p:pic>
        <p:nvPicPr>
          <p:cNvPr id="5" name="Immagine 4">
            <a:extLst>
              <a:ext uri="{FF2B5EF4-FFF2-40B4-BE49-F238E27FC236}">
                <a16:creationId xmlns:a16="http://schemas.microsoft.com/office/drawing/2014/main" id="{D7E2B4B6-C7A2-41BB-8587-EAFC13463DCE}"/>
              </a:ext>
            </a:extLst>
          </p:cNvPr>
          <p:cNvPicPr>
            <a:picLocks noChangeAspect="1"/>
          </p:cNvPicPr>
          <p:nvPr/>
        </p:nvPicPr>
        <p:blipFill>
          <a:blip r:embed="rId3"/>
          <a:stretch>
            <a:fillRect/>
          </a:stretch>
        </p:blipFill>
        <p:spPr>
          <a:xfrm>
            <a:off x="7049806" y="2042344"/>
            <a:ext cx="2076449" cy="1890712"/>
          </a:xfrm>
          <a:prstGeom prst="rect">
            <a:avLst/>
          </a:prstGeom>
        </p:spPr>
      </p:pic>
      <p:pic>
        <p:nvPicPr>
          <p:cNvPr id="3" name="Immagine 2">
            <a:extLst>
              <a:ext uri="{FF2B5EF4-FFF2-40B4-BE49-F238E27FC236}">
                <a16:creationId xmlns:a16="http://schemas.microsoft.com/office/drawing/2014/main" id="{90419944-D087-4797-9C75-7F1F8B6976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453697"/>
            <a:ext cx="2699792" cy="770863"/>
          </a:xfrm>
          <a:prstGeom prst="rect">
            <a:avLst/>
          </a:prstGeom>
        </p:spPr>
      </p:pic>
      <p:sp>
        <p:nvSpPr>
          <p:cNvPr id="8" name="Titolo 1">
            <a:extLst>
              <a:ext uri="{FF2B5EF4-FFF2-40B4-BE49-F238E27FC236}">
                <a16:creationId xmlns:a16="http://schemas.microsoft.com/office/drawing/2014/main" id="{3BF99B22-8C81-4101-8726-EC672749245C}"/>
              </a:ext>
            </a:extLst>
          </p:cNvPr>
          <p:cNvSpPr txBox="1">
            <a:spLocks/>
          </p:cNvSpPr>
          <p:nvPr/>
        </p:nvSpPr>
        <p:spPr>
          <a:xfrm>
            <a:off x="2185393" y="5245190"/>
            <a:ext cx="5050904" cy="97937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it-IT" sz="1600" i="1" dirty="0"/>
            </a:br>
            <a:r>
              <a:rPr lang="it-IT" sz="4000" i="1" dirty="0"/>
              <a:t> «La matematica delle elezioni di paradosso in paradosso: il Consiglio Comunale dei Ragazzi»</a:t>
            </a:r>
            <a:br>
              <a:rPr lang="it-IT" sz="4000" i="1" dirty="0"/>
            </a:br>
            <a:r>
              <a:rPr lang="it-IT" sz="4000" i="1" dirty="0"/>
              <a:t> pubblicato su “Periodico di matematiche”, 2005 (vol. 5, serie VIII) pp. 87-99.</a:t>
            </a:r>
            <a:br>
              <a:rPr lang="it-IT" sz="4000" i="1" dirty="0"/>
            </a:br>
            <a:r>
              <a:rPr lang="en-US" sz="3600" i="1" dirty="0">
                <a:solidFill>
                  <a:srgbClr val="111111"/>
                </a:solidFill>
                <a:latin typeface="Times New Roman" panose="02020603050405020304" pitchFamily="18" charset="0"/>
              </a:rPr>
              <a:t>The educational process followed is intended for learners of</a:t>
            </a:r>
            <a:br>
              <a:rPr lang="en-US" sz="3600" i="1" dirty="0"/>
            </a:br>
            <a:r>
              <a:rPr lang="en-US" sz="3600" i="1" dirty="0">
                <a:solidFill>
                  <a:srgbClr val="111111"/>
                </a:solidFill>
                <a:latin typeface="Times New Roman" panose="02020603050405020304" pitchFamily="18" charset="0"/>
              </a:rPr>
              <a:t>the Italian “</a:t>
            </a:r>
            <a:r>
              <a:rPr lang="en-US" sz="3600" i="1" dirty="0" err="1">
                <a:solidFill>
                  <a:srgbClr val="111111"/>
                </a:solidFill>
                <a:latin typeface="Times New Roman" panose="02020603050405020304" pitchFamily="18" charset="0"/>
              </a:rPr>
              <a:t>scuola</a:t>
            </a:r>
            <a:r>
              <a:rPr lang="en-US" sz="3600" i="1" dirty="0">
                <a:solidFill>
                  <a:srgbClr val="111111"/>
                </a:solidFill>
                <a:latin typeface="Times New Roman" panose="02020603050405020304" pitchFamily="18" charset="0"/>
              </a:rPr>
              <a:t> </a:t>
            </a:r>
            <a:r>
              <a:rPr lang="en-US" sz="3600" i="1" dirty="0" err="1">
                <a:solidFill>
                  <a:srgbClr val="111111"/>
                </a:solidFill>
                <a:latin typeface="Times New Roman" panose="02020603050405020304" pitchFamily="18" charset="0"/>
              </a:rPr>
              <a:t>secondaria</a:t>
            </a:r>
            <a:r>
              <a:rPr lang="en-US" sz="3600" i="1" dirty="0">
                <a:solidFill>
                  <a:srgbClr val="111111"/>
                </a:solidFill>
                <a:latin typeface="Times New Roman" panose="02020603050405020304" pitchFamily="18" charset="0"/>
              </a:rPr>
              <a:t> di primo </a:t>
            </a:r>
            <a:r>
              <a:rPr lang="en-US" sz="3600" i="1" dirty="0" err="1">
                <a:solidFill>
                  <a:srgbClr val="111111"/>
                </a:solidFill>
                <a:latin typeface="Times New Roman" panose="02020603050405020304" pitchFamily="18" charset="0"/>
              </a:rPr>
              <a:t>grado</a:t>
            </a:r>
            <a:r>
              <a:rPr lang="en-US" sz="3600" i="1" dirty="0">
                <a:solidFill>
                  <a:srgbClr val="111111"/>
                </a:solidFill>
                <a:latin typeface="Times New Roman" panose="02020603050405020304" pitchFamily="18" charset="0"/>
              </a:rPr>
              <a:t>” (school years 6 to 8).</a:t>
            </a:r>
            <a:br>
              <a:rPr lang="en-US" sz="3600" i="1" dirty="0"/>
            </a:br>
            <a:r>
              <a:rPr lang="en-US" sz="3600" i="1" dirty="0">
                <a:solidFill>
                  <a:srgbClr val="111111"/>
                </a:solidFill>
                <a:latin typeface="Times New Roman" panose="02020603050405020304" pitchFamily="18" charset="0"/>
              </a:rPr>
              <a:t>Starting from the Children’s Town Council it introduces some mathematical</a:t>
            </a:r>
            <a:br>
              <a:rPr lang="en-US" sz="3600" i="1" dirty="0"/>
            </a:br>
            <a:r>
              <a:rPr lang="en-US" sz="3600" i="1" dirty="0">
                <a:solidFill>
                  <a:srgbClr val="111111"/>
                </a:solidFill>
                <a:latin typeface="Times New Roman" panose="02020603050405020304" pitchFamily="18" charset="0"/>
              </a:rPr>
              <a:t>aspects of elections. In particular it proposes considerations as</a:t>
            </a:r>
            <a:br>
              <a:rPr lang="en-US" sz="3600" i="1" dirty="0"/>
            </a:br>
            <a:r>
              <a:rPr lang="en-US" sz="3600" i="1" dirty="0">
                <a:solidFill>
                  <a:srgbClr val="111111"/>
                </a:solidFill>
                <a:latin typeface="Times New Roman" panose="02020603050405020304" pitchFamily="18" charset="0"/>
              </a:rPr>
              <a:t>well as analysis of representativeness and democracy in choices.</a:t>
            </a:r>
            <a:br>
              <a:rPr lang="it-IT" sz="6400" b="1" i="1" dirty="0">
                <a:solidFill>
                  <a:srgbClr val="C00000"/>
                </a:solidFill>
              </a:rPr>
            </a:br>
            <a:r>
              <a:rPr lang="it-IT" sz="6400" dirty="0">
                <a:latin typeface="TimesNewRoman"/>
                <a:ea typeface="PMingLiU" panose="02020500000000000000" pitchFamily="18" charset="-120"/>
                <a:cs typeface="TimesNewRoman"/>
              </a:rPr>
              <a:t> </a:t>
            </a:r>
            <a:endParaRPr lang="it-IT" sz="6000" dirty="0"/>
          </a:p>
        </p:txBody>
      </p:sp>
    </p:spTree>
    <p:extLst>
      <p:ext uri="{BB962C8B-B14F-4D97-AF65-F5344CB8AC3E}">
        <p14:creationId xmlns:p14="http://schemas.microsoft.com/office/powerpoint/2010/main" val="5418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8" presetClass="emph" presetSubtype="0" fill="hold" nodeType="withEffect">
                                  <p:stCondLst>
                                    <p:cond delay="0"/>
                                  </p:stCondLst>
                                  <p:iterate type="lt">
                                    <p:tmPct val="4000"/>
                                  </p:iterate>
                                  <p:childTnLst>
                                    <p:set>
                                      <p:cBhvr override="childStyle">
                                        <p:cTn id="12" dur="500" fill="hold"/>
                                        <p:tgtEl>
                                          <p:spTgt spid="6">
                                            <p:txEl>
                                              <p:pRg st="0" end="0"/>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6">
                                            <p:txEl>
                                              <p:pRg st="1" end="1"/>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6">
                                            <p:txEl>
                                              <p:pRg st="2" end="2"/>
                                            </p:txEl>
                                          </p:spTgt>
                                        </p:tgtEl>
                                        <p:attrNameLst>
                                          <p:attrName>style.textDecorationUnderline</p:attrName>
                                        </p:attrNameLst>
                                      </p:cBhvr>
                                      <p:to>
                                        <p:strVal val="true"/>
                                      </p:to>
                                    </p:set>
                                  </p:childTnLst>
                                </p:cTn>
                              </p:par>
                              <p:par>
                                <p:cTn id="17" presetID="18" presetClass="emph" presetSubtype="0" fill="hold" nodeType="withEffect">
                                  <p:stCondLst>
                                    <p:cond delay="0"/>
                                  </p:stCondLst>
                                  <p:iterate type="lt">
                                    <p:tmPct val="4000"/>
                                  </p:iterate>
                                  <p:childTnLst>
                                    <p:set>
                                      <p:cBhvr override="childStyle">
                                        <p:cTn id="18" dur="500" fill="hold"/>
                                        <p:tgtEl>
                                          <p:spTgt spid="6">
                                            <p:txEl>
                                              <p:pRg st="3" end="3"/>
                                            </p:txEl>
                                          </p:spTgt>
                                        </p:tgtEl>
                                        <p:attrNameLst>
                                          <p:attrName>style.textDecorationUnderline</p:attrName>
                                        </p:attrNameLst>
                                      </p:cBhvr>
                                      <p:to>
                                        <p:strVal val="true"/>
                                      </p:to>
                                    </p:set>
                                  </p:childTnLst>
                                </p:cTn>
                              </p:par>
                              <p:par>
                                <p:cTn id="19" presetID="15" presetClass="emph" presetSubtype="0" nodeType="withEffect">
                                  <p:stCondLst>
                                    <p:cond delay="0"/>
                                  </p:stCondLst>
                                  <p:iterate type="lt">
                                    <p:tmAbs val="25"/>
                                  </p:iterate>
                                  <p:childTnLst>
                                    <p:set>
                                      <p:cBhvr override="childStyle">
                                        <p:cTn id="20" dur="indefinite"/>
                                        <p:tgtEl>
                                          <p:spTgt spid="6">
                                            <p:txEl>
                                              <p:pRg st="8" end="8"/>
                                            </p:txEl>
                                          </p:spTgt>
                                        </p:tgtEl>
                                        <p:attrNameLst>
                                          <p:attrName>style.fontWeight</p:attrName>
                                        </p:attrNameLst>
                                      </p:cBhvr>
                                      <p:to>
                                        <p:strVal val="bold"/>
                                      </p:to>
                                    </p:set>
                                  </p:childTnLst>
                                </p:cTn>
                              </p:par>
                              <p:par>
                                <p:cTn id="21" presetID="42"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fade">
                                      <p:cBhvr>
                                        <p:cTn id="23" dur="1000"/>
                                        <p:tgtEl>
                                          <p:spTgt spid="6">
                                            <p:txEl>
                                              <p:pRg st="9" end="9"/>
                                            </p:txEl>
                                          </p:spTgt>
                                        </p:tgtEl>
                                      </p:cBhvr>
                                    </p:animEffect>
                                    <p:anim calcmode="lin" valueType="num">
                                      <p:cBhvr>
                                        <p:cTn id="2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1000"/>
                                        <p:tgtEl>
                                          <p:spTgt spid="6">
                                            <p:txEl>
                                              <p:pRg st="10" end="10"/>
                                            </p:txEl>
                                          </p:spTgt>
                                        </p:tgtEl>
                                      </p:cBhvr>
                                    </p:animEffect>
                                    <p:anim calcmode="lin" valueType="num">
                                      <p:cBhvr>
                                        <p:cTn id="2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fade">
                                      <p:cBhvr>
                                        <p:cTn id="33" dur="1000"/>
                                        <p:tgtEl>
                                          <p:spTgt spid="6">
                                            <p:txEl>
                                              <p:pRg st="11" end="11"/>
                                            </p:txEl>
                                          </p:spTgt>
                                        </p:tgtEl>
                                      </p:cBhvr>
                                    </p:animEffect>
                                    <p:anim calcmode="lin" valueType="num">
                                      <p:cBhvr>
                                        <p:cTn id="34"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12" end="12"/>
                                            </p:txEl>
                                          </p:spTgt>
                                        </p:tgtEl>
                                        <p:attrNameLst>
                                          <p:attrName>style.visibility</p:attrName>
                                        </p:attrNameLst>
                                      </p:cBhvr>
                                      <p:to>
                                        <p:strVal val="visible"/>
                                      </p:to>
                                    </p:set>
                                    <p:animEffect transition="in" filter="fade">
                                      <p:cBhvr>
                                        <p:cTn id="38" dur="1000"/>
                                        <p:tgtEl>
                                          <p:spTgt spid="6">
                                            <p:txEl>
                                              <p:pRg st="12" end="12"/>
                                            </p:txEl>
                                          </p:spTgt>
                                        </p:tgtEl>
                                      </p:cBhvr>
                                    </p:animEffect>
                                    <p:anim calcmode="lin" valueType="num">
                                      <p:cBhvr>
                                        <p:cTn id="3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animEffect transition="in" filter="fade">
                                      <p:cBhvr>
                                        <p:cTn id="43" dur="1000"/>
                                        <p:tgtEl>
                                          <p:spTgt spid="6">
                                            <p:txEl>
                                              <p:pRg st="13" end="13"/>
                                            </p:txEl>
                                          </p:spTgt>
                                        </p:tgtEl>
                                      </p:cBhvr>
                                    </p:animEffect>
                                    <p:anim calcmode="lin" valueType="num">
                                      <p:cBhvr>
                                        <p:cTn id="44"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46" presetID="18" presetClass="emph" presetSubtype="0" fill="hold" nodeType="withEffect">
                                  <p:stCondLst>
                                    <p:cond delay="0"/>
                                  </p:stCondLst>
                                  <p:iterate type="lt">
                                    <p:tmPct val="4000"/>
                                  </p:iterate>
                                  <p:childTnLst>
                                    <p:set>
                                      <p:cBhvr override="childStyle">
                                        <p:cTn id="47" dur="500" fill="hold"/>
                                        <p:tgtEl>
                                          <p:spTgt spid="6">
                                            <p:txEl>
                                              <p:pRg st="16" end="1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0275E2-7BDB-4B44-82A2-8E44C425131D}"/>
              </a:ext>
            </a:extLst>
          </p:cNvPr>
          <p:cNvSpPr>
            <a:spLocks noGrp="1"/>
          </p:cNvSpPr>
          <p:nvPr>
            <p:ph type="title"/>
          </p:nvPr>
        </p:nvSpPr>
        <p:spPr>
          <a:xfrm>
            <a:off x="179512" y="80169"/>
            <a:ext cx="8229600" cy="1143000"/>
          </a:xfrm>
        </p:spPr>
        <p:txBody>
          <a:bodyPr>
            <a:normAutofit/>
          </a:bodyPr>
          <a:lstStyle/>
          <a:p>
            <a:r>
              <a:rPr lang="it-IT" sz="2400" b="1" dirty="0"/>
              <a:t>Calcolo del Numero dei seggi da assegnare a ciascuna lista</a:t>
            </a:r>
          </a:p>
        </p:txBody>
      </p:sp>
      <p:sp>
        <p:nvSpPr>
          <p:cNvPr id="3" name="Segnaposto contenuto 2">
            <a:extLst>
              <a:ext uri="{FF2B5EF4-FFF2-40B4-BE49-F238E27FC236}">
                <a16:creationId xmlns:a16="http://schemas.microsoft.com/office/drawing/2014/main" id="{A98B3F3D-56F0-4C93-85A2-8A01541C3FA2}"/>
              </a:ext>
            </a:extLst>
          </p:cNvPr>
          <p:cNvSpPr>
            <a:spLocks noGrp="1"/>
          </p:cNvSpPr>
          <p:nvPr>
            <p:ph idx="1"/>
          </p:nvPr>
        </p:nvSpPr>
        <p:spPr/>
        <p:txBody>
          <a:bodyPr>
            <a:normAutofit fontScale="92500" lnSpcReduction="10000"/>
          </a:bodyPr>
          <a:lstStyle/>
          <a:p>
            <a:r>
              <a:rPr lang="it-IT" sz="1800" dirty="0">
                <a:effectLst/>
                <a:latin typeface="TimesNewRoman"/>
                <a:ea typeface="PMingLiU" panose="02020500000000000000" pitchFamily="18" charset="-120"/>
                <a:cs typeface="TimesNewRoman"/>
              </a:rPr>
              <a:t>Il numero dei  seggi che avrà ciascuna lista, secondo il sistema proporzionale previsto si ottiene nel seguente modo: si calcola il </a:t>
            </a:r>
            <a:r>
              <a:rPr lang="it-IT" sz="1800" b="1" dirty="0">
                <a:effectLst/>
                <a:highlight>
                  <a:srgbClr val="00FFFF"/>
                </a:highlight>
                <a:latin typeface="TimesNewRoman"/>
                <a:ea typeface="PMingLiU" panose="02020500000000000000" pitchFamily="18" charset="-120"/>
                <a:cs typeface="TimesNewRoman"/>
              </a:rPr>
              <a:t>“valore” </a:t>
            </a:r>
            <a:r>
              <a:rPr lang="it-IT" sz="1800" dirty="0">
                <a:effectLst/>
                <a:latin typeface="TimesNewRoman"/>
                <a:ea typeface="PMingLiU" panose="02020500000000000000" pitchFamily="18" charset="-120"/>
                <a:cs typeface="TimesNewRoman"/>
              </a:rPr>
              <a:t>in voti di un seggio, valore che è dato dal rapporto tra il </a:t>
            </a:r>
            <a:r>
              <a:rPr lang="it-IT" sz="1800" b="1" dirty="0">
                <a:effectLst/>
                <a:highlight>
                  <a:srgbClr val="FFFF00"/>
                </a:highlight>
                <a:latin typeface="TimesNewRoman"/>
                <a:ea typeface="PMingLiU" panose="02020500000000000000" pitchFamily="18" charset="-120"/>
                <a:cs typeface="TimesNewRoman"/>
              </a:rPr>
              <a:t>totale di voti validi </a:t>
            </a:r>
            <a:r>
              <a:rPr lang="it-IT" sz="1800" dirty="0">
                <a:effectLst/>
                <a:latin typeface="TimesNewRoman"/>
                <a:ea typeface="PMingLiU" panose="02020500000000000000" pitchFamily="18" charset="-120"/>
                <a:cs typeface="TimesNewRoman"/>
              </a:rPr>
              <a:t>e il </a:t>
            </a:r>
            <a:r>
              <a:rPr lang="it-IT" sz="1800" b="1" dirty="0">
                <a:effectLst/>
                <a:highlight>
                  <a:srgbClr val="FFFF00"/>
                </a:highlight>
                <a:latin typeface="TimesNewRoman"/>
                <a:ea typeface="PMingLiU" panose="02020500000000000000" pitchFamily="18" charset="-120"/>
                <a:cs typeface="TimesNewRoman"/>
              </a:rPr>
              <a:t>numero dei seggi disponibili</a:t>
            </a:r>
            <a:r>
              <a:rPr lang="it-IT" sz="1800" b="1" dirty="0">
                <a:effectLst/>
                <a:latin typeface="TimesNewRoman"/>
                <a:ea typeface="PMingLiU" panose="02020500000000000000" pitchFamily="18" charset="-120"/>
                <a:cs typeface="TimesNewRoman"/>
              </a:rPr>
              <a:t>.</a:t>
            </a:r>
          </a:p>
          <a:p>
            <a:pPr>
              <a:lnSpc>
                <a:spcPct val="115000"/>
              </a:lnSpc>
              <a:spcAft>
                <a:spcPts val="1000"/>
              </a:spcAft>
            </a:pPr>
            <a:r>
              <a:rPr lang="it-IT" sz="1800" dirty="0">
                <a:effectLst/>
                <a:latin typeface="TimesNewRoman"/>
                <a:ea typeface="PMingLiU" panose="02020500000000000000" pitchFamily="18" charset="-120"/>
                <a:cs typeface="TimesNewRoman"/>
              </a:rPr>
              <a:t>Quindi si effettua una prima distribuzione dei seggi, assegnando a ciascuna lista un numero di seggi pari alla parte intera</a:t>
            </a:r>
            <a:r>
              <a:rPr lang="it-IT" sz="1800" dirty="0">
                <a:latin typeface="Calibri" panose="020F0502020204030204" pitchFamily="34" charset="0"/>
                <a:ea typeface="PMingLiU" panose="02020500000000000000" pitchFamily="18" charset="-120"/>
                <a:cs typeface="Times New Roman" panose="02020603050405020304" pitchFamily="18" charset="0"/>
              </a:rPr>
              <a:t> </a:t>
            </a:r>
            <a:r>
              <a:rPr lang="it-IT" sz="1800" dirty="0">
                <a:effectLst/>
                <a:latin typeface="TimesNewRoman"/>
                <a:ea typeface="PMingLiU" panose="02020500000000000000" pitchFamily="18" charset="-120"/>
                <a:cs typeface="TimesNewRoman"/>
              </a:rPr>
              <a:t>della divisione tra i voti ricevuti e il valore di un seggio.</a:t>
            </a:r>
          </a:p>
          <a:p>
            <a:pPr>
              <a:lnSpc>
                <a:spcPct val="115000"/>
              </a:lnSpc>
              <a:spcAft>
                <a:spcPts val="1000"/>
              </a:spcAft>
            </a:pPr>
            <a:r>
              <a:rPr lang="it-IT" sz="1800" dirty="0">
                <a:effectLst/>
                <a:latin typeface="TimesNewRoman"/>
                <a:ea typeface="PMingLiU" panose="02020500000000000000" pitchFamily="18" charset="-120"/>
                <a:cs typeface="TimesNewRoman"/>
              </a:rPr>
              <a:t>I seggi non assegnati in questa prima fase saranno distribuiti in base ai resti delle divisioni, cominciando dalla lista che ha il resto maggiore.</a:t>
            </a:r>
            <a:endParaRPr lang="it-IT" sz="1800" dirty="0">
              <a:latin typeface="TimesNewRoman"/>
              <a:ea typeface="PMingLiU" panose="02020500000000000000" pitchFamily="18" charset="-120"/>
              <a:cs typeface="TimesNewRoman"/>
            </a:endParaRPr>
          </a:p>
          <a:p>
            <a:pPr>
              <a:lnSpc>
                <a:spcPct val="115000"/>
              </a:lnSpc>
              <a:spcAft>
                <a:spcPts val="1000"/>
              </a:spcAft>
            </a:pPr>
            <a:r>
              <a:rPr lang="it-IT" sz="1800" dirty="0">
                <a:effectLst/>
                <a:latin typeface="TimesNewRoman"/>
                <a:ea typeface="PMingLiU" panose="02020500000000000000" pitchFamily="18" charset="-120"/>
                <a:cs typeface="TimesNewRoman"/>
              </a:rPr>
              <a:t>Questo metodo di assegnazione dei seggi è noto con i nomi “proporzionale pura”, “metodo di Hamilton”, “metodo di </a:t>
            </a:r>
            <a:r>
              <a:rPr lang="it-IT" sz="1800" dirty="0" err="1">
                <a:effectLst/>
                <a:latin typeface="TimesNewRoman"/>
                <a:ea typeface="PMingLiU" panose="02020500000000000000" pitchFamily="18" charset="-120"/>
                <a:cs typeface="TimesNewRoman"/>
              </a:rPr>
              <a:t>Vinton</a:t>
            </a:r>
            <a:r>
              <a:rPr lang="it-IT" sz="1800" dirty="0">
                <a:effectLst/>
                <a:latin typeface="TimesNewRoman"/>
                <a:ea typeface="PMingLiU" panose="02020500000000000000" pitchFamily="18" charset="-120"/>
                <a:cs typeface="TimesNewRoman"/>
              </a:rPr>
              <a:t>”.</a:t>
            </a:r>
          </a:p>
          <a:p>
            <a:pPr>
              <a:lnSpc>
                <a:spcPct val="115000"/>
              </a:lnSpc>
              <a:spcAft>
                <a:spcPts val="1000"/>
              </a:spcAft>
            </a:pPr>
            <a:r>
              <a:rPr lang="it-IT" sz="1800" b="1" i="1" dirty="0">
                <a:effectLst/>
                <a:latin typeface="TimesNewRoman"/>
                <a:ea typeface="PMingLiU" panose="02020500000000000000" pitchFamily="18" charset="-120"/>
                <a:cs typeface="TimesNewRoman"/>
              </a:rPr>
              <a:t>Se a una lista si potesse attribuire un numero “virtuale” di seggi anche non intero, questo numero si otterrebbe semplicemente dalla proporzione,  v:V = s:S (v è il numero di voti della lista, V il numero dei voti totali, s il numero di seggi della lista, S il numero dei seggi disponibili).</a:t>
            </a:r>
            <a:endParaRPr lang="it-IT"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1000"/>
              </a:spcAft>
            </a:pPr>
            <a:endParaRPr lang="it-IT" dirty="0"/>
          </a:p>
        </p:txBody>
      </p:sp>
      <p:sp>
        <p:nvSpPr>
          <p:cNvPr id="4" name="Segnaposto piè di pagina 3">
            <a:extLst>
              <a:ext uri="{FF2B5EF4-FFF2-40B4-BE49-F238E27FC236}">
                <a16:creationId xmlns:a16="http://schemas.microsoft.com/office/drawing/2014/main" id="{161F8DA1-53ED-4223-9382-9D76FBD95ECD}"/>
              </a:ext>
            </a:extLst>
          </p:cNvPr>
          <p:cNvSpPr>
            <a:spLocks noGrp="1"/>
          </p:cNvSpPr>
          <p:nvPr>
            <p:ph type="ftr" sz="quarter" idx="11"/>
          </p:nvPr>
        </p:nvSpPr>
        <p:spPr>
          <a:xfrm>
            <a:off x="2339752" y="6356350"/>
            <a:ext cx="5904656" cy="365125"/>
          </a:xfrm>
        </p:spPr>
        <p:txBody>
          <a:bodyPr/>
          <a:lstStyle/>
          <a:p>
            <a:r>
              <a:rPr lang="it-IT" dirty="0"/>
              <a:t>La matematica delle elezioni (Marcello Pedone).  Webinar. 10 novembre 2020 </a:t>
            </a:r>
          </a:p>
        </p:txBody>
      </p:sp>
      <p:pic>
        <p:nvPicPr>
          <p:cNvPr id="6" name="Immagine 5">
            <a:extLst>
              <a:ext uri="{FF2B5EF4-FFF2-40B4-BE49-F238E27FC236}">
                <a16:creationId xmlns:a16="http://schemas.microsoft.com/office/drawing/2014/main" id="{63D76B1D-80DD-48B7-8538-C10370C81FC2}"/>
              </a:ext>
            </a:extLst>
          </p:cNvPr>
          <p:cNvPicPr>
            <a:picLocks noChangeAspect="1"/>
          </p:cNvPicPr>
          <p:nvPr/>
        </p:nvPicPr>
        <p:blipFill>
          <a:blip r:embed="rId2"/>
          <a:stretch>
            <a:fillRect/>
          </a:stretch>
        </p:blipFill>
        <p:spPr>
          <a:xfrm>
            <a:off x="6266846" y="846138"/>
            <a:ext cx="2887018" cy="850243"/>
          </a:xfrm>
          <a:prstGeom prst="rect">
            <a:avLst/>
          </a:prstGeom>
        </p:spPr>
      </p:pic>
      <p:sp>
        <p:nvSpPr>
          <p:cNvPr id="5" name="Segnaposto data 4">
            <a:extLst>
              <a:ext uri="{FF2B5EF4-FFF2-40B4-BE49-F238E27FC236}">
                <a16:creationId xmlns:a16="http://schemas.microsoft.com/office/drawing/2014/main" id="{2A8DD09C-3674-4536-9093-832BC1690F7D}"/>
              </a:ext>
            </a:extLst>
          </p:cNvPr>
          <p:cNvSpPr>
            <a:spLocks noGrp="1"/>
          </p:cNvSpPr>
          <p:nvPr>
            <p:ph type="dt" sz="half" idx="10"/>
          </p:nvPr>
        </p:nvSpPr>
        <p:spPr/>
        <p:txBody>
          <a:bodyPr/>
          <a:lstStyle/>
          <a:p>
            <a:fld id="{96B1F6EC-81EC-4DBF-ABB9-13C758A24510}" type="datetime1">
              <a:rPr lang="it-IT" smtClean="0"/>
              <a:t>17/11/2020</a:t>
            </a:fld>
            <a:endParaRPr lang="it-IT"/>
          </a:p>
        </p:txBody>
      </p:sp>
    </p:spTree>
    <p:extLst>
      <p:ext uri="{BB962C8B-B14F-4D97-AF65-F5344CB8AC3E}">
        <p14:creationId xmlns:p14="http://schemas.microsoft.com/office/powerpoint/2010/main" val="147415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449EE18-920B-4DB2-B05F-DFCDCE83231B}"/>
              </a:ext>
            </a:extLst>
          </p:cNvPr>
          <p:cNvSpPr>
            <a:spLocks noGrp="1"/>
          </p:cNvSpPr>
          <p:nvPr>
            <p:ph type="dt" sz="half" idx="10"/>
          </p:nvPr>
        </p:nvSpPr>
        <p:spPr>
          <a:xfrm>
            <a:off x="222594" y="6127018"/>
            <a:ext cx="2133600" cy="365125"/>
          </a:xfrm>
        </p:spPr>
        <p:txBody>
          <a:bodyPr/>
          <a:lstStyle/>
          <a:p>
            <a:fld id="{290B9EB9-8102-40D7-90E4-BA02A49C770A}" type="datetime1">
              <a:rPr lang="it-IT" smtClean="0"/>
              <a:t>17/11/2020</a:t>
            </a:fld>
            <a:endParaRPr lang="it-IT" dirty="0"/>
          </a:p>
        </p:txBody>
      </p:sp>
      <p:sp>
        <p:nvSpPr>
          <p:cNvPr id="3" name="Segnaposto piè di pagina 2">
            <a:extLst>
              <a:ext uri="{FF2B5EF4-FFF2-40B4-BE49-F238E27FC236}">
                <a16:creationId xmlns:a16="http://schemas.microsoft.com/office/drawing/2014/main" id="{BCE16C26-7768-4CC3-BE1B-85745FC102B7}"/>
              </a:ext>
            </a:extLst>
          </p:cNvPr>
          <p:cNvSpPr>
            <a:spLocks noGrp="1"/>
          </p:cNvSpPr>
          <p:nvPr>
            <p:ph type="ftr" sz="quarter" idx="11"/>
          </p:nvPr>
        </p:nvSpPr>
        <p:spPr>
          <a:xfrm>
            <a:off x="-612576" y="6492875"/>
            <a:ext cx="6019800" cy="365125"/>
          </a:xfrm>
        </p:spPr>
        <p:txBody>
          <a:bodyPr/>
          <a:lstStyle/>
          <a:p>
            <a:r>
              <a:rPr lang="it-IT" dirty="0"/>
              <a:t>La matematica delle elezioni (Marcello Pedone).  Webinar. 10 novembre 2020 </a:t>
            </a:r>
          </a:p>
        </p:txBody>
      </p:sp>
      <p:pic>
        <p:nvPicPr>
          <p:cNvPr id="5" name="Immagine 4">
            <a:extLst>
              <a:ext uri="{FF2B5EF4-FFF2-40B4-BE49-F238E27FC236}">
                <a16:creationId xmlns:a16="http://schemas.microsoft.com/office/drawing/2014/main" id="{CD274059-1F0C-4DBC-8214-A13C2168F5CA}"/>
              </a:ext>
            </a:extLst>
          </p:cNvPr>
          <p:cNvPicPr>
            <a:picLocks noChangeAspect="1"/>
          </p:cNvPicPr>
          <p:nvPr/>
        </p:nvPicPr>
        <p:blipFill>
          <a:blip r:embed="rId2"/>
          <a:stretch>
            <a:fillRect/>
          </a:stretch>
        </p:blipFill>
        <p:spPr>
          <a:xfrm>
            <a:off x="3974700" y="0"/>
            <a:ext cx="5157000" cy="6858000"/>
          </a:xfrm>
          <a:prstGeom prst="rect">
            <a:avLst/>
          </a:prstGeom>
        </p:spPr>
      </p:pic>
      <p:sp>
        <p:nvSpPr>
          <p:cNvPr id="7" name="Titolo 1">
            <a:extLst>
              <a:ext uri="{FF2B5EF4-FFF2-40B4-BE49-F238E27FC236}">
                <a16:creationId xmlns:a16="http://schemas.microsoft.com/office/drawing/2014/main" id="{2C7F1A96-C257-44CD-AD6E-4343110859BB}"/>
              </a:ext>
            </a:extLst>
          </p:cNvPr>
          <p:cNvSpPr txBox="1">
            <a:spLocks/>
          </p:cNvSpPr>
          <p:nvPr/>
        </p:nvSpPr>
        <p:spPr>
          <a:xfrm>
            <a:off x="0" y="0"/>
            <a:ext cx="3974700" cy="4077072"/>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it-IT" sz="1600" i="1" dirty="0"/>
            </a:br>
            <a:r>
              <a:rPr lang="it-IT" sz="4000" i="1" dirty="0"/>
              <a:t> «La matematica delle elezioni di paradosso in paradosso: il Consiglio Comunale dei Ragazzi»</a:t>
            </a:r>
            <a:br>
              <a:rPr lang="it-IT" sz="4000" i="1" dirty="0"/>
            </a:br>
            <a:r>
              <a:rPr lang="it-IT" sz="4000" i="1" dirty="0"/>
              <a:t> pubblicato su “Periodico di matematiche”, 2005 (vol. 5, serie VIII) pp. 87-99.</a:t>
            </a:r>
            <a:br>
              <a:rPr lang="it-IT" sz="4000" i="1" dirty="0"/>
            </a:br>
            <a:r>
              <a:rPr lang="en-US" sz="3600" i="1" dirty="0">
                <a:solidFill>
                  <a:srgbClr val="111111"/>
                </a:solidFill>
                <a:latin typeface="Times New Roman" panose="02020603050405020304" pitchFamily="18" charset="0"/>
              </a:rPr>
              <a:t>The educational process followed is intended for learners of</a:t>
            </a:r>
            <a:br>
              <a:rPr lang="en-US" sz="3600" i="1" dirty="0"/>
            </a:br>
            <a:r>
              <a:rPr lang="en-US" sz="3600" i="1" dirty="0">
                <a:solidFill>
                  <a:srgbClr val="111111"/>
                </a:solidFill>
                <a:latin typeface="Times New Roman" panose="02020603050405020304" pitchFamily="18" charset="0"/>
              </a:rPr>
              <a:t>the Italian “</a:t>
            </a:r>
            <a:r>
              <a:rPr lang="en-US" sz="3600" i="1" dirty="0" err="1">
                <a:solidFill>
                  <a:srgbClr val="111111"/>
                </a:solidFill>
                <a:latin typeface="Times New Roman" panose="02020603050405020304" pitchFamily="18" charset="0"/>
              </a:rPr>
              <a:t>scuola</a:t>
            </a:r>
            <a:r>
              <a:rPr lang="en-US" sz="3600" i="1" dirty="0">
                <a:solidFill>
                  <a:srgbClr val="111111"/>
                </a:solidFill>
                <a:latin typeface="Times New Roman" panose="02020603050405020304" pitchFamily="18" charset="0"/>
              </a:rPr>
              <a:t> </a:t>
            </a:r>
            <a:r>
              <a:rPr lang="en-US" sz="3600" i="1" dirty="0" err="1">
                <a:solidFill>
                  <a:srgbClr val="111111"/>
                </a:solidFill>
                <a:latin typeface="Times New Roman" panose="02020603050405020304" pitchFamily="18" charset="0"/>
              </a:rPr>
              <a:t>secondaria</a:t>
            </a:r>
            <a:r>
              <a:rPr lang="en-US" sz="3600" i="1" dirty="0">
                <a:solidFill>
                  <a:srgbClr val="111111"/>
                </a:solidFill>
                <a:latin typeface="Times New Roman" panose="02020603050405020304" pitchFamily="18" charset="0"/>
              </a:rPr>
              <a:t> di primo </a:t>
            </a:r>
            <a:r>
              <a:rPr lang="en-US" sz="3600" i="1" dirty="0" err="1">
                <a:solidFill>
                  <a:srgbClr val="111111"/>
                </a:solidFill>
                <a:latin typeface="Times New Roman" panose="02020603050405020304" pitchFamily="18" charset="0"/>
              </a:rPr>
              <a:t>grado</a:t>
            </a:r>
            <a:r>
              <a:rPr lang="en-US" sz="3600" i="1" dirty="0">
                <a:solidFill>
                  <a:srgbClr val="111111"/>
                </a:solidFill>
                <a:latin typeface="Times New Roman" panose="02020603050405020304" pitchFamily="18" charset="0"/>
              </a:rPr>
              <a:t>” (school years 6 to 8).</a:t>
            </a:r>
            <a:br>
              <a:rPr lang="en-US" sz="3600" i="1" dirty="0"/>
            </a:br>
            <a:r>
              <a:rPr lang="en-US" sz="3600" i="1" dirty="0">
                <a:solidFill>
                  <a:srgbClr val="111111"/>
                </a:solidFill>
                <a:latin typeface="Times New Roman" panose="02020603050405020304" pitchFamily="18" charset="0"/>
              </a:rPr>
              <a:t>Starting from the Children’s Town Council it introduces some mathematical</a:t>
            </a:r>
            <a:br>
              <a:rPr lang="en-US" sz="3600" i="1" dirty="0"/>
            </a:br>
            <a:r>
              <a:rPr lang="en-US" sz="3600" i="1" dirty="0">
                <a:solidFill>
                  <a:srgbClr val="111111"/>
                </a:solidFill>
                <a:latin typeface="Times New Roman" panose="02020603050405020304" pitchFamily="18" charset="0"/>
              </a:rPr>
              <a:t>aspects of elections. In particular it proposes considerations as</a:t>
            </a:r>
            <a:br>
              <a:rPr lang="en-US" sz="3600" i="1" dirty="0"/>
            </a:br>
            <a:r>
              <a:rPr lang="en-US" sz="3600" i="1" dirty="0">
                <a:solidFill>
                  <a:srgbClr val="111111"/>
                </a:solidFill>
                <a:latin typeface="Times New Roman" panose="02020603050405020304" pitchFamily="18" charset="0"/>
              </a:rPr>
              <a:t>well as analysis of representativeness and democracy in choices.</a:t>
            </a:r>
            <a:br>
              <a:rPr lang="it-IT" sz="6400" b="1" i="1" dirty="0">
                <a:solidFill>
                  <a:srgbClr val="C00000"/>
                </a:solidFill>
              </a:rPr>
            </a:br>
            <a:r>
              <a:rPr lang="it-IT" sz="6400" dirty="0">
                <a:latin typeface="TimesNewRoman"/>
                <a:ea typeface="PMingLiU" panose="02020500000000000000" pitchFamily="18" charset="-120"/>
                <a:cs typeface="TimesNewRoman"/>
              </a:rPr>
              <a:t> </a:t>
            </a:r>
            <a:endParaRPr lang="it-IT" sz="6000" dirty="0"/>
          </a:p>
        </p:txBody>
      </p:sp>
      <p:pic>
        <p:nvPicPr>
          <p:cNvPr id="4" name="Immagine 3">
            <a:extLst>
              <a:ext uri="{FF2B5EF4-FFF2-40B4-BE49-F238E27FC236}">
                <a16:creationId xmlns:a16="http://schemas.microsoft.com/office/drawing/2014/main" id="{DA802408-6D4F-4DA8-987C-876BCA831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66" y="4716613"/>
            <a:ext cx="2699792" cy="770863"/>
          </a:xfrm>
          <a:prstGeom prst="rect">
            <a:avLst/>
          </a:prstGeom>
        </p:spPr>
      </p:pic>
    </p:spTree>
    <p:extLst>
      <p:ext uri="{BB962C8B-B14F-4D97-AF65-F5344CB8AC3E}">
        <p14:creationId xmlns:p14="http://schemas.microsoft.com/office/powerpoint/2010/main" val="75336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39CDB-12BA-4A14-98E9-ECD3499DFEF9}"/>
              </a:ext>
            </a:extLst>
          </p:cNvPr>
          <p:cNvSpPr>
            <a:spLocks noGrp="1"/>
          </p:cNvSpPr>
          <p:nvPr>
            <p:ph type="title"/>
          </p:nvPr>
        </p:nvSpPr>
        <p:spPr>
          <a:xfrm>
            <a:off x="251520" y="1578409"/>
            <a:ext cx="8496944" cy="1143000"/>
          </a:xfrm>
        </p:spPr>
        <p:txBody>
          <a:bodyPr>
            <a:normAutofit fontScale="90000"/>
          </a:bodyPr>
          <a:lstStyle/>
          <a:p>
            <a:pPr algn="l"/>
            <a:r>
              <a:rPr lang="it-IT" sz="3600" b="1" dirty="0">
                <a:effectLst/>
                <a:latin typeface="TimesNewRoman"/>
                <a:ea typeface="PMingLiU" panose="02020500000000000000" pitchFamily="18" charset="-120"/>
                <a:cs typeface="TimesNewRoman"/>
              </a:rPr>
              <a:t>Cenno sui sistemi elettorali italiani</a:t>
            </a:r>
            <a:br>
              <a:rPr lang="it-IT" sz="1800" b="1" dirty="0">
                <a:effectLst/>
                <a:latin typeface="TimesNewRoman"/>
                <a:ea typeface="PMingLiU" panose="02020500000000000000" pitchFamily="18" charset="-120"/>
                <a:cs typeface="TimesNewRoman"/>
              </a:rPr>
            </a:br>
            <a:r>
              <a:rPr lang="it-IT" sz="2700" b="0" i="0" dirty="0">
                <a:solidFill>
                  <a:srgbClr val="202122"/>
                </a:solidFill>
                <a:effectLst/>
                <a:highlight>
                  <a:srgbClr val="FFFF00"/>
                </a:highlight>
                <a:latin typeface="Arial" panose="020B0604020202020204" pitchFamily="34" charset="0"/>
              </a:rPr>
              <a:t>Il </a:t>
            </a:r>
            <a:r>
              <a:rPr lang="it-IT" sz="2700" b="1" i="0" dirty="0">
                <a:solidFill>
                  <a:srgbClr val="202122"/>
                </a:solidFill>
                <a:effectLst/>
                <a:highlight>
                  <a:srgbClr val="FFFF00"/>
                </a:highlight>
                <a:latin typeface="Arial" panose="020B0604020202020204" pitchFamily="34" charset="0"/>
              </a:rPr>
              <a:t>sistema elettorale</a:t>
            </a:r>
            <a:r>
              <a:rPr lang="it-IT" sz="2700" b="0" i="0" dirty="0">
                <a:solidFill>
                  <a:srgbClr val="202122"/>
                </a:solidFill>
                <a:effectLst/>
                <a:highlight>
                  <a:srgbClr val="FFFF00"/>
                </a:highlight>
                <a:latin typeface="Arial" panose="020B0604020202020204" pitchFamily="34" charset="0"/>
              </a:rPr>
              <a:t> </a:t>
            </a:r>
            <a:r>
              <a:rPr lang="it-IT" sz="2700" b="0" i="0" dirty="0">
                <a:solidFill>
                  <a:srgbClr val="202122"/>
                </a:solidFill>
                <a:effectLst/>
                <a:latin typeface="Arial" panose="020B0604020202020204" pitchFamily="34" charset="0"/>
              </a:rPr>
              <a:t>è costituito dall'insieme delle regole che si adottano in una </a:t>
            </a:r>
            <a:r>
              <a:rPr lang="it-IT" sz="2700" b="0" i="0" u="none" strike="noStrike" dirty="0">
                <a:solidFill>
                  <a:srgbClr val="0B0080"/>
                </a:solidFill>
                <a:effectLst/>
                <a:latin typeface="Arial" panose="020B0604020202020204" pitchFamily="34" charset="0"/>
                <a:hlinkClick r:id="rId2" tooltip="Democrazia rappresentativa"/>
              </a:rPr>
              <a:t>democrazia rappresentativa</a:t>
            </a:r>
            <a:r>
              <a:rPr lang="it-IT" sz="2700" b="0" i="0" dirty="0">
                <a:solidFill>
                  <a:srgbClr val="202122"/>
                </a:solidFill>
                <a:effectLst/>
                <a:latin typeface="Arial" panose="020B0604020202020204" pitchFamily="34" charset="0"/>
              </a:rPr>
              <a:t> </a:t>
            </a:r>
            <a:br>
              <a:rPr lang="it-IT" sz="2700" b="0" i="0" dirty="0">
                <a:solidFill>
                  <a:srgbClr val="202122"/>
                </a:solidFill>
                <a:effectLst/>
                <a:latin typeface="Arial" panose="020B0604020202020204" pitchFamily="34" charset="0"/>
              </a:rPr>
            </a:br>
            <a:r>
              <a:rPr lang="it-IT" sz="2700" b="0" i="0" dirty="0">
                <a:solidFill>
                  <a:srgbClr val="202122"/>
                </a:solidFill>
                <a:effectLst/>
                <a:latin typeface="Arial" panose="020B0604020202020204" pitchFamily="34" charset="0"/>
              </a:rPr>
              <a:t>per trasformare le preferenze o voti espressi dagli </a:t>
            </a:r>
            <a:r>
              <a:rPr lang="it-IT" sz="2700" b="0" i="0" u="none" strike="noStrike" dirty="0">
                <a:solidFill>
                  <a:srgbClr val="0B0080"/>
                </a:solidFill>
                <a:effectLst/>
                <a:latin typeface="Arial" panose="020B0604020202020204" pitchFamily="34" charset="0"/>
                <a:hlinkClick r:id="rId3" tooltip="Elettore"/>
              </a:rPr>
              <a:t>elettori</a:t>
            </a:r>
            <a:r>
              <a:rPr lang="it-IT" sz="2700" b="0" i="0" dirty="0">
                <a:solidFill>
                  <a:srgbClr val="202122"/>
                </a:solidFill>
                <a:effectLst/>
                <a:latin typeface="Arial" panose="020B0604020202020204" pitchFamily="34" charset="0"/>
              </a:rPr>
              <a:t> durante le </a:t>
            </a:r>
            <a:r>
              <a:rPr lang="it-IT" sz="2700" b="0" i="0" u="none" strike="noStrike" dirty="0">
                <a:solidFill>
                  <a:srgbClr val="0B0080"/>
                </a:solidFill>
                <a:effectLst/>
                <a:latin typeface="Arial" panose="020B0604020202020204" pitchFamily="34" charset="0"/>
                <a:hlinkClick r:id="rId4" tooltip="Elezioni"/>
              </a:rPr>
              <a:t>elezioni</a:t>
            </a:r>
            <a:r>
              <a:rPr lang="it-IT" sz="2700" b="0" i="0" dirty="0">
                <a:solidFill>
                  <a:srgbClr val="202122"/>
                </a:solidFill>
                <a:effectLst/>
                <a:latin typeface="Arial" panose="020B0604020202020204" pitchFamily="34" charset="0"/>
              </a:rPr>
              <a:t> in seggi da assegnare all'interno del </a:t>
            </a:r>
            <a:r>
              <a:rPr lang="it-IT" sz="2700" b="0" i="0" u="none" strike="noStrike" dirty="0">
                <a:solidFill>
                  <a:srgbClr val="0B0080"/>
                </a:solidFill>
                <a:effectLst/>
                <a:latin typeface="Arial" panose="020B0604020202020204" pitchFamily="34" charset="0"/>
                <a:hlinkClick r:id="rId5" tooltip="Parlamento"/>
              </a:rPr>
              <a:t>Parlamento</a:t>
            </a:r>
            <a:r>
              <a:rPr lang="it-IT" sz="2700" b="0" i="0" dirty="0">
                <a:solidFill>
                  <a:srgbClr val="202122"/>
                </a:solidFill>
                <a:effectLst/>
                <a:latin typeface="Arial" panose="020B0604020202020204" pitchFamily="34" charset="0"/>
              </a:rPr>
              <a:t> o più in generale di un'</a:t>
            </a:r>
            <a:r>
              <a:rPr lang="it-IT" sz="2700" b="0" i="0" u="none" strike="noStrike" dirty="0">
                <a:solidFill>
                  <a:srgbClr val="0B0080"/>
                </a:solidFill>
                <a:effectLst/>
                <a:latin typeface="Arial" panose="020B0604020202020204" pitchFamily="34" charset="0"/>
                <a:hlinkClick r:id="rId6" tooltip="Assemblea legislativa"/>
              </a:rPr>
              <a:t>assemblea legislativa</a:t>
            </a:r>
            <a:r>
              <a:rPr lang="it-IT" sz="2700" b="0" i="0" dirty="0">
                <a:solidFill>
                  <a:srgbClr val="202122"/>
                </a:solidFill>
                <a:effectLst/>
                <a:latin typeface="Arial" panose="020B0604020202020204" pitchFamily="34" charset="0"/>
              </a:rPr>
              <a:t>.</a:t>
            </a:r>
            <a:br>
              <a:rPr lang="it-IT" sz="2700" b="0" i="0" dirty="0">
                <a:solidFill>
                  <a:srgbClr val="202122"/>
                </a:solidFill>
                <a:effectLst/>
                <a:latin typeface="Arial" panose="020B0604020202020204" pitchFamily="34" charset="0"/>
              </a:rPr>
            </a:br>
            <a:br>
              <a:rPr lang="it-IT" sz="2700" b="0" i="0" dirty="0">
                <a:solidFill>
                  <a:srgbClr val="202122"/>
                </a:solidFill>
                <a:effectLst/>
                <a:latin typeface="Arial" panose="020B0604020202020204" pitchFamily="34" charset="0"/>
              </a:rPr>
            </a:br>
            <a:r>
              <a:rPr lang="it-IT" sz="2700" b="0" i="0" dirty="0">
                <a:solidFill>
                  <a:srgbClr val="202122"/>
                </a:solidFill>
                <a:effectLst/>
                <a:highlight>
                  <a:srgbClr val="FFFF00"/>
                </a:highlight>
                <a:latin typeface="Arial" panose="020B0604020202020204" pitchFamily="34" charset="0"/>
              </a:rPr>
              <a:t>È regolato dalla </a:t>
            </a:r>
            <a:r>
              <a:rPr lang="it-IT" sz="2700" b="0" i="0" u="none" strike="noStrike" dirty="0">
                <a:solidFill>
                  <a:srgbClr val="0B0080"/>
                </a:solidFill>
                <a:effectLst/>
                <a:highlight>
                  <a:srgbClr val="FFFF00"/>
                </a:highlight>
                <a:latin typeface="Arial" panose="020B0604020202020204" pitchFamily="34" charset="0"/>
                <a:hlinkClick r:id="rId7" tooltip="Legge elettorale"/>
              </a:rPr>
              <a:t>legge elettorale</a:t>
            </a:r>
            <a:r>
              <a:rPr lang="it-IT" sz="2700" b="0" i="0" dirty="0">
                <a:solidFill>
                  <a:srgbClr val="202122"/>
                </a:solidFill>
                <a:effectLst/>
                <a:highlight>
                  <a:srgbClr val="FFFF00"/>
                </a:highlight>
                <a:latin typeface="Arial" panose="020B0604020202020204" pitchFamily="34" charset="0"/>
              </a:rPr>
              <a:t>.</a:t>
            </a:r>
            <a:br>
              <a:rPr lang="it-IT" b="0" i="0" dirty="0">
                <a:solidFill>
                  <a:srgbClr val="202122"/>
                </a:solidFill>
                <a:effectLst/>
                <a:latin typeface="Arial" panose="020B0604020202020204" pitchFamily="34" charset="0"/>
              </a:rPr>
            </a:br>
            <a:endParaRPr lang="it-IT" dirty="0"/>
          </a:p>
        </p:txBody>
      </p:sp>
      <p:sp>
        <p:nvSpPr>
          <p:cNvPr id="3" name="Segnaposto contenuto 2">
            <a:extLst>
              <a:ext uri="{FF2B5EF4-FFF2-40B4-BE49-F238E27FC236}">
                <a16:creationId xmlns:a16="http://schemas.microsoft.com/office/drawing/2014/main" id="{1FCED835-3596-4B74-929A-9328032CCC9D}"/>
              </a:ext>
            </a:extLst>
          </p:cNvPr>
          <p:cNvSpPr>
            <a:spLocks noGrp="1"/>
          </p:cNvSpPr>
          <p:nvPr>
            <p:ph idx="1"/>
          </p:nvPr>
        </p:nvSpPr>
        <p:spPr>
          <a:xfrm>
            <a:off x="611560" y="3933056"/>
            <a:ext cx="8229600" cy="4525963"/>
          </a:xfrm>
        </p:spPr>
        <p:txBody>
          <a:bodyPr/>
          <a:lstStyle/>
          <a:p>
            <a:pPr marL="0" indent="0">
              <a:buNone/>
            </a:pPr>
            <a:r>
              <a:rPr lang="it-IT" sz="2800" dirty="0">
                <a:effectLst/>
                <a:latin typeface="TimesNewRoman"/>
                <a:ea typeface="PMingLiU" panose="02020500000000000000" pitchFamily="18" charset="-120"/>
                <a:cs typeface="TimesNewRoman"/>
              </a:rPr>
              <a:t>Dopo il </a:t>
            </a:r>
            <a:r>
              <a:rPr lang="it-IT" sz="2800" b="1" i="1" dirty="0">
                <a:solidFill>
                  <a:srgbClr val="C00000"/>
                </a:solidFill>
                <a:effectLst/>
                <a:highlight>
                  <a:srgbClr val="FFFF00"/>
                </a:highlight>
                <a:latin typeface="TimesNewRoman"/>
                <a:ea typeface="PMingLiU" panose="02020500000000000000" pitchFamily="18" charset="-120"/>
                <a:cs typeface="TimesNewRoman"/>
              </a:rPr>
              <a:t>proporzionale puro</a:t>
            </a:r>
            <a:r>
              <a:rPr lang="it-IT" sz="2800" dirty="0">
                <a:effectLst/>
                <a:latin typeface="TimesNewRoman"/>
                <a:ea typeface="PMingLiU" panose="02020500000000000000" pitchFamily="18" charset="-120"/>
                <a:cs typeface="TimesNewRoman"/>
              </a:rPr>
              <a:t> della prima repubblica, si sono avuti i seguenti sistemi elettorali</a:t>
            </a:r>
            <a:endParaRPr lang="it-IT" sz="2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sp>
        <p:nvSpPr>
          <p:cNvPr id="4" name="Segnaposto piè di pagina 3">
            <a:extLst>
              <a:ext uri="{FF2B5EF4-FFF2-40B4-BE49-F238E27FC236}">
                <a16:creationId xmlns:a16="http://schemas.microsoft.com/office/drawing/2014/main" id="{54B17D29-16B2-4EAF-907E-DAA1AD69C5DA}"/>
              </a:ext>
            </a:extLst>
          </p:cNvPr>
          <p:cNvSpPr>
            <a:spLocks noGrp="1"/>
          </p:cNvSpPr>
          <p:nvPr>
            <p:ph type="ftr" sz="quarter" idx="11"/>
          </p:nvPr>
        </p:nvSpPr>
        <p:spPr>
          <a:xfrm>
            <a:off x="1907704" y="6356350"/>
            <a:ext cx="5832648" cy="365125"/>
          </a:xfrm>
        </p:spPr>
        <p:txBody>
          <a:bodyPr/>
          <a:lstStyle/>
          <a:p>
            <a:r>
              <a:rPr lang="it-IT" dirty="0"/>
              <a:t>La matematica delle elezioni (Marcello Pedone).  Webinar. 10 novembre 2020 </a:t>
            </a:r>
          </a:p>
        </p:txBody>
      </p:sp>
      <p:sp>
        <p:nvSpPr>
          <p:cNvPr id="5" name="Segnaposto data 4">
            <a:extLst>
              <a:ext uri="{FF2B5EF4-FFF2-40B4-BE49-F238E27FC236}">
                <a16:creationId xmlns:a16="http://schemas.microsoft.com/office/drawing/2014/main" id="{30D5D252-2BF7-4DF9-A90D-73B9626DED5F}"/>
              </a:ext>
            </a:extLst>
          </p:cNvPr>
          <p:cNvSpPr>
            <a:spLocks noGrp="1"/>
          </p:cNvSpPr>
          <p:nvPr>
            <p:ph type="dt" sz="half" idx="10"/>
          </p:nvPr>
        </p:nvSpPr>
        <p:spPr/>
        <p:txBody>
          <a:bodyPr/>
          <a:lstStyle/>
          <a:p>
            <a:fld id="{7E51A243-C344-4CFD-B943-19F0BC9D6D0D}" type="datetime1">
              <a:rPr lang="it-IT" smtClean="0"/>
              <a:t>17/11/2020</a:t>
            </a:fld>
            <a:endParaRPr lang="it-IT"/>
          </a:p>
        </p:txBody>
      </p:sp>
    </p:spTree>
    <p:extLst>
      <p:ext uri="{BB962C8B-B14F-4D97-AF65-F5344CB8AC3E}">
        <p14:creationId xmlns:p14="http://schemas.microsoft.com/office/powerpoint/2010/main" val="31942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F8B54-8064-4470-91F7-AAFFB9FDF120}"/>
              </a:ext>
            </a:extLst>
          </p:cNvPr>
          <p:cNvSpPr>
            <a:spLocks noGrp="1"/>
          </p:cNvSpPr>
          <p:nvPr>
            <p:ph type="title"/>
          </p:nvPr>
        </p:nvSpPr>
        <p:spPr/>
        <p:txBody>
          <a:bodyPr/>
          <a:lstStyle/>
          <a:p>
            <a:r>
              <a:rPr lang="it-IT" sz="4400" b="1" dirty="0">
                <a:solidFill>
                  <a:srgbClr val="C00000"/>
                </a:solidFill>
                <a:effectLst/>
                <a:highlight>
                  <a:srgbClr val="00FFFF"/>
                </a:highlight>
                <a:latin typeface="TimesNewRoman"/>
                <a:ea typeface="PMingLiU" panose="02020500000000000000" pitchFamily="18" charset="-120"/>
                <a:cs typeface="TimesNewRoman"/>
              </a:rPr>
              <a:t>Il Mattarellum</a:t>
            </a:r>
            <a:endParaRPr lang="it-IT" dirty="0">
              <a:highlight>
                <a:srgbClr val="00FFFF"/>
              </a:highlight>
            </a:endParaRPr>
          </a:p>
        </p:txBody>
      </p:sp>
      <p:sp>
        <p:nvSpPr>
          <p:cNvPr id="3" name="Segnaposto contenuto 2">
            <a:extLst>
              <a:ext uri="{FF2B5EF4-FFF2-40B4-BE49-F238E27FC236}">
                <a16:creationId xmlns:a16="http://schemas.microsoft.com/office/drawing/2014/main" id="{7E58BC9D-8C3D-4571-B839-A854B8CA7207}"/>
              </a:ext>
            </a:extLst>
          </p:cNvPr>
          <p:cNvSpPr>
            <a:spLocks noGrp="1"/>
          </p:cNvSpPr>
          <p:nvPr>
            <p:ph idx="1"/>
          </p:nvPr>
        </p:nvSpPr>
        <p:spPr/>
        <p:txBody>
          <a:bodyPr/>
          <a:lstStyle/>
          <a:p>
            <a:r>
              <a:rPr lang="it-IT" sz="2400" b="1" dirty="0">
                <a:solidFill>
                  <a:srgbClr val="C00000"/>
                </a:solidFill>
                <a:effectLst/>
                <a:highlight>
                  <a:srgbClr val="FFFF00"/>
                </a:highlight>
                <a:latin typeface="TimesNewRoman"/>
                <a:ea typeface="PMingLiU" panose="02020500000000000000" pitchFamily="18" charset="-120"/>
                <a:cs typeface="TimesNewRoman"/>
              </a:rPr>
              <a:t>Il Mattarellum</a:t>
            </a:r>
            <a:r>
              <a:rPr lang="it-IT" sz="2400" dirty="0">
                <a:effectLst/>
                <a:latin typeface="TimesNewRoman"/>
                <a:ea typeface="PMingLiU" panose="02020500000000000000" pitchFamily="18" charset="-120"/>
                <a:cs typeface="TimesNewRoman"/>
              </a:rPr>
              <a:t> (</a:t>
            </a:r>
            <a:r>
              <a:rPr lang="it-IT" sz="2400" b="1" i="1" dirty="0">
                <a:effectLst/>
                <a:latin typeface="Calibri" panose="020F0502020204030204" pitchFamily="34" charset="0"/>
                <a:ea typeface="PMingLiU" panose="02020500000000000000" pitchFamily="18" charset="-120"/>
                <a:cs typeface="Times New Roman" panose="02020603050405020304" pitchFamily="18" charset="0"/>
              </a:rPr>
              <a:t>Sergio Mattarella</a:t>
            </a:r>
            <a:r>
              <a:rPr lang="it-IT" sz="2400" dirty="0">
                <a:effectLst/>
                <a:latin typeface="TimesNewRoman"/>
                <a:ea typeface="PMingLiU" panose="02020500000000000000" pitchFamily="18" charset="-120"/>
                <a:cs typeface="TimesNewRoman"/>
              </a:rPr>
              <a:t>) elezioni 1994,1996 e 2001.</a:t>
            </a:r>
          </a:p>
          <a:p>
            <a:pPr marL="0" indent="0">
              <a:buNone/>
            </a:pPr>
            <a:r>
              <a:rPr lang="it-IT" sz="2400" dirty="0">
                <a:effectLst/>
                <a:latin typeface="Calibri" panose="020F0502020204030204" pitchFamily="34" charset="0"/>
                <a:ea typeface="PMingLiU" panose="02020500000000000000" pitchFamily="18" charset="-120"/>
                <a:cs typeface="Times New Roman" panose="02020603050405020304" pitchFamily="18" charset="0"/>
              </a:rPr>
              <a:t> </a:t>
            </a:r>
            <a:r>
              <a:rPr lang="it-IT" sz="2400" dirty="0">
                <a:highlight>
                  <a:srgbClr val="FFFF00"/>
                </a:highlight>
                <a:latin typeface="Calibri" panose="020F0502020204030204" pitchFamily="34" charset="0"/>
                <a:ea typeface="PMingLiU" panose="02020500000000000000" pitchFamily="18" charset="-120"/>
                <a:cs typeface="Times New Roman" panose="02020603050405020304" pitchFamily="18" charset="0"/>
              </a:rPr>
              <a:t>N</a:t>
            </a:r>
            <a:r>
              <a:rPr lang="it-IT" sz="24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el 1993, in seguito a un referendum popolare  si è passati da un </a:t>
            </a:r>
            <a:r>
              <a:rPr lang="it-IT" sz="2400" b="1"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sistema elettorale</a:t>
            </a:r>
            <a:r>
              <a:rPr lang="it-IT" sz="2400" b="1" dirty="0">
                <a:highlight>
                  <a:srgbClr val="FFFF00"/>
                </a:highlight>
                <a:latin typeface="Calibri" panose="020F0502020204030204" pitchFamily="34" charset="0"/>
                <a:ea typeface="PMingLiU" panose="02020500000000000000" pitchFamily="18" charset="-120"/>
                <a:cs typeface="Times New Roman" panose="02020603050405020304" pitchFamily="18" charset="0"/>
              </a:rPr>
              <a:t> </a:t>
            </a:r>
            <a:r>
              <a:rPr lang="it-IT" sz="24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proporzionale a uno maggioritario</a:t>
            </a:r>
            <a:r>
              <a:rPr lang="it-IT" sz="2400" dirty="0">
                <a:effectLst/>
                <a:latin typeface="Calibri" panose="020F0502020204030204" pitchFamily="34" charset="0"/>
                <a:ea typeface="PMingLiU" panose="02020500000000000000" pitchFamily="18" charset="-120"/>
                <a:cs typeface="Times New Roman" panose="02020603050405020304" pitchFamily="18" charset="0"/>
              </a:rPr>
              <a:t>, </a:t>
            </a:r>
          </a:p>
          <a:p>
            <a:pPr marL="0" indent="0">
              <a:buNone/>
            </a:pPr>
            <a:r>
              <a:rPr lang="it-IT" sz="2400" dirty="0">
                <a:effectLst/>
                <a:latin typeface="Calibri" panose="020F0502020204030204" pitchFamily="34" charset="0"/>
                <a:ea typeface="PMingLiU" panose="02020500000000000000" pitchFamily="18" charset="-120"/>
                <a:cs typeface="Times New Roman" panose="02020603050405020304" pitchFamily="18" charset="0"/>
              </a:rPr>
              <a:t>il Parlamento approvò una legge, il cui relatore era </a:t>
            </a:r>
            <a:r>
              <a:rPr lang="it-IT" sz="2400" b="1" i="1" dirty="0">
                <a:effectLst/>
                <a:latin typeface="Calibri" panose="020F0502020204030204" pitchFamily="34" charset="0"/>
                <a:ea typeface="PMingLiU" panose="02020500000000000000" pitchFamily="18" charset="-120"/>
                <a:cs typeface="Times New Roman" panose="02020603050405020304" pitchFamily="18" charset="0"/>
              </a:rPr>
              <a:t>Sergio Mattarella.</a:t>
            </a:r>
          </a:p>
          <a:p>
            <a:endParaRPr lang="it-IT" sz="3200" b="1" i="1"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sz="32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pic>
        <p:nvPicPr>
          <p:cNvPr id="5" name="Picture 2">
            <a:extLst>
              <a:ext uri="{FF2B5EF4-FFF2-40B4-BE49-F238E27FC236}">
                <a16:creationId xmlns:a16="http://schemas.microsoft.com/office/drawing/2014/main" id="{68B27B6D-D07B-4974-812A-A670C8F63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93096"/>
            <a:ext cx="131445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7AEC5BAE-DF22-41B8-88F0-317B4E21096C}"/>
              </a:ext>
            </a:extLst>
          </p:cNvPr>
          <p:cNvSpPr>
            <a:spLocks noGrp="1"/>
          </p:cNvSpPr>
          <p:nvPr>
            <p:ph type="ftr" sz="quarter" idx="11"/>
          </p:nvPr>
        </p:nvSpPr>
        <p:spPr>
          <a:xfrm>
            <a:off x="1979712" y="6356350"/>
            <a:ext cx="5328592" cy="365125"/>
          </a:xfrm>
        </p:spPr>
        <p:txBody>
          <a:bodyPr/>
          <a:lstStyle/>
          <a:p>
            <a:r>
              <a:rPr lang="it-IT" dirty="0"/>
              <a:t>La matematica delle elezioni (Marcello Pedone).  Webinar. 10 novembre 2020 </a:t>
            </a:r>
          </a:p>
        </p:txBody>
      </p:sp>
      <p:sp>
        <p:nvSpPr>
          <p:cNvPr id="6" name="Segnaposto data 5">
            <a:extLst>
              <a:ext uri="{FF2B5EF4-FFF2-40B4-BE49-F238E27FC236}">
                <a16:creationId xmlns:a16="http://schemas.microsoft.com/office/drawing/2014/main" id="{2EDC0B85-C8C9-4E0C-A2C1-B3D8C1CB5C2D}"/>
              </a:ext>
            </a:extLst>
          </p:cNvPr>
          <p:cNvSpPr>
            <a:spLocks noGrp="1"/>
          </p:cNvSpPr>
          <p:nvPr>
            <p:ph type="dt" sz="half" idx="10"/>
          </p:nvPr>
        </p:nvSpPr>
        <p:spPr/>
        <p:txBody>
          <a:bodyPr/>
          <a:lstStyle/>
          <a:p>
            <a:fld id="{D9D5541E-6AE8-49C1-BE4D-8896DD645E26}" type="datetime1">
              <a:rPr lang="it-IT" smtClean="0"/>
              <a:t>17/11/2020</a:t>
            </a:fld>
            <a:endParaRPr lang="it-IT"/>
          </a:p>
        </p:txBody>
      </p:sp>
    </p:spTree>
    <p:extLst>
      <p:ext uri="{BB962C8B-B14F-4D97-AF65-F5344CB8AC3E}">
        <p14:creationId xmlns:p14="http://schemas.microsoft.com/office/powerpoint/2010/main" val="252839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ECB0E-D88B-4CD0-9B28-A217C978E3F9}"/>
              </a:ext>
            </a:extLst>
          </p:cNvPr>
          <p:cNvSpPr>
            <a:spLocks noGrp="1"/>
          </p:cNvSpPr>
          <p:nvPr>
            <p:ph type="title"/>
          </p:nvPr>
        </p:nvSpPr>
        <p:spPr/>
        <p:txBody>
          <a:bodyPr/>
          <a:lstStyle/>
          <a:p>
            <a:r>
              <a:rPr lang="it-IT" sz="4400" b="1" dirty="0">
                <a:solidFill>
                  <a:srgbClr val="C00000"/>
                </a:solidFill>
                <a:effectLst/>
                <a:highlight>
                  <a:srgbClr val="00FFFF"/>
                </a:highlight>
                <a:latin typeface="TimesNewRoman"/>
                <a:ea typeface="PMingLiU" panose="02020500000000000000" pitchFamily="18" charset="-120"/>
                <a:cs typeface="TimesNewRoman"/>
              </a:rPr>
              <a:t>Il Porcellum</a:t>
            </a:r>
            <a:endParaRPr lang="it-IT" dirty="0">
              <a:highlight>
                <a:srgbClr val="00FFFF"/>
              </a:highlight>
            </a:endParaRPr>
          </a:p>
        </p:txBody>
      </p:sp>
      <p:sp>
        <p:nvSpPr>
          <p:cNvPr id="3" name="Segnaposto contenuto 2">
            <a:extLst>
              <a:ext uri="{FF2B5EF4-FFF2-40B4-BE49-F238E27FC236}">
                <a16:creationId xmlns:a16="http://schemas.microsoft.com/office/drawing/2014/main" id="{338C4D32-5BC6-4C54-AEA1-6411E8F5B913}"/>
              </a:ext>
            </a:extLst>
          </p:cNvPr>
          <p:cNvSpPr>
            <a:spLocks noGrp="1"/>
          </p:cNvSpPr>
          <p:nvPr>
            <p:ph idx="1"/>
          </p:nvPr>
        </p:nvSpPr>
        <p:spPr>
          <a:xfrm>
            <a:off x="457200" y="1200958"/>
            <a:ext cx="8229600" cy="4525963"/>
          </a:xfrm>
        </p:spPr>
        <p:txBody>
          <a:bodyPr>
            <a:normAutofit fontScale="92500" lnSpcReduction="10000"/>
          </a:bodyPr>
          <a:lstStyle/>
          <a:p>
            <a:r>
              <a:rPr lang="it-IT" sz="2600" b="1" dirty="0">
                <a:solidFill>
                  <a:srgbClr val="C00000"/>
                </a:solidFill>
                <a:effectLst/>
                <a:highlight>
                  <a:srgbClr val="FFFF00"/>
                </a:highlight>
                <a:latin typeface="TimesNewRoman"/>
                <a:ea typeface="PMingLiU" panose="02020500000000000000" pitchFamily="18" charset="-120"/>
                <a:cs typeface="TimesNewRoman"/>
              </a:rPr>
              <a:t>Il Porcellum</a:t>
            </a:r>
            <a:r>
              <a:rPr lang="it-IT" sz="2600" dirty="0">
                <a:effectLst/>
                <a:latin typeface="TimesNewRoman"/>
                <a:ea typeface="PMingLiU" panose="02020500000000000000" pitchFamily="18" charset="-120"/>
                <a:cs typeface="TimesNewRoman"/>
              </a:rPr>
              <a:t> (</a:t>
            </a:r>
            <a:r>
              <a:rPr lang="it-IT" sz="2600" b="1" dirty="0">
                <a:effectLst/>
                <a:latin typeface="Calibri" panose="020F0502020204030204" pitchFamily="34" charset="0"/>
                <a:ea typeface="PMingLiU" panose="02020500000000000000" pitchFamily="18" charset="-120"/>
                <a:cs typeface="Times New Roman" panose="02020603050405020304" pitchFamily="18" charset="0"/>
              </a:rPr>
              <a:t>Roberto Calderoli</a:t>
            </a:r>
            <a:r>
              <a:rPr lang="it-IT" sz="2600" dirty="0">
                <a:effectLst/>
                <a:latin typeface="Calibri" panose="020F0502020204030204" pitchFamily="34" charset="0"/>
                <a:ea typeface="PMingLiU" panose="02020500000000000000" pitchFamily="18" charset="-120"/>
                <a:cs typeface="Times New Roman" panose="02020603050405020304" pitchFamily="18" charset="0"/>
              </a:rPr>
              <a:t>.</a:t>
            </a:r>
            <a:r>
              <a:rPr lang="it-IT" sz="2600" dirty="0">
                <a:effectLst/>
                <a:latin typeface="TimesNewRoman"/>
                <a:ea typeface="PMingLiU" panose="02020500000000000000" pitchFamily="18" charset="-120"/>
                <a:cs typeface="TimesNewRoman"/>
              </a:rPr>
              <a:t>) elezioni 2006, 2008 e 2013. </a:t>
            </a:r>
          </a:p>
          <a:p>
            <a:pPr marL="0" indent="0">
              <a:buNone/>
            </a:pPr>
            <a:r>
              <a:rPr lang="it-IT" sz="28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Prevede un sistema di voto fortemente </a:t>
            </a:r>
            <a:r>
              <a:rPr lang="it-IT" sz="2800" b="1"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proporzionale</a:t>
            </a:r>
            <a:r>
              <a:rPr lang="it-IT" sz="28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 ma con </a:t>
            </a:r>
            <a:r>
              <a:rPr lang="it-IT" sz="2800" b="1"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premi di maggioranza</a:t>
            </a:r>
            <a:r>
              <a:rPr lang="it-IT" sz="28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 finalizzati a garantire governabilità ma che possono anche portare ad un Parlamento molto lontano dalla descrizione esatta del voto stesso, come accaduto nella penultima  tornata.  </a:t>
            </a:r>
          </a:p>
          <a:p>
            <a:pPr marL="0" indent="0">
              <a:buNone/>
            </a:pPr>
            <a:r>
              <a:rPr lang="it-IT" sz="2800" dirty="0">
                <a:effectLst/>
                <a:latin typeface="Calibri" panose="020F0502020204030204" pitchFamily="34" charset="0"/>
                <a:ea typeface="PMingLiU" panose="02020500000000000000" pitchFamily="18" charset="-120"/>
                <a:cs typeface="Times New Roman" panose="02020603050405020304" pitchFamily="18" charset="0"/>
              </a:rPr>
              <a:t>Alla Camera la coalizione vincente acquisisce infatti almeno 340 seggi su 630, indipendentemente dal totale dei consensi raccolti. Nella penultima  tornata il centrosinistra si è garantito il 54% dei seggi pur avendo conquistato solo il 29,5% dei voti. Quasi un raddoppio.</a:t>
            </a:r>
            <a:r>
              <a:rPr lang="it-IT" sz="2800" dirty="0">
                <a:solidFill>
                  <a:srgbClr val="222222"/>
                </a:solidFill>
                <a:effectLst/>
                <a:latin typeface="Arial" panose="020B0604020202020204" pitchFamily="34" charset="0"/>
                <a:ea typeface="PMingLiU" panose="02020500000000000000" pitchFamily="18" charset="-120"/>
                <a:cs typeface="Times New Roman" panose="02020603050405020304" pitchFamily="18" charset="0"/>
              </a:rPr>
              <a:t> </a:t>
            </a:r>
          </a:p>
          <a:p>
            <a:endParaRPr lang="it-IT" sz="3200"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pic>
        <p:nvPicPr>
          <p:cNvPr id="5" name="irc_ilrp_i">
            <a:extLst>
              <a:ext uri="{FF2B5EF4-FFF2-40B4-BE49-F238E27FC236}">
                <a16:creationId xmlns:a16="http://schemas.microsoft.com/office/drawing/2014/main" id="{85DAD31A-F8C1-4E8F-8C69-28D3DDF95BB6}"/>
              </a:ext>
            </a:extLst>
          </p:cNvPr>
          <p:cNvPicPr/>
          <p:nvPr/>
        </p:nvPicPr>
        <p:blipFill>
          <a:blip r:embed="rId2" cstate="print"/>
          <a:srcRect/>
          <a:stretch>
            <a:fillRect/>
          </a:stretch>
        </p:blipFill>
        <p:spPr bwMode="auto">
          <a:xfrm>
            <a:off x="5652120" y="5013176"/>
            <a:ext cx="1558925" cy="882015"/>
          </a:xfrm>
          <a:prstGeom prst="rect">
            <a:avLst/>
          </a:prstGeom>
          <a:noFill/>
          <a:ln w="9525">
            <a:noFill/>
            <a:miter lim="800000"/>
            <a:headEnd/>
            <a:tailEnd/>
          </a:ln>
        </p:spPr>
      </p:pic>
      <p:sp>
        <p:nvSpPr>
          <p:cNvPr id="4" name="Segnaposto piè di pagina 3">
            <a:extLst>
              <a:ext uri="{FF2B5EF4-FFF2-40B4-BE49-F238E27FC236}">
                <a16:creationId xmlns:a16="http://schemas.microsoft.com/office/drawing/2014/main" id="{99019C07-2240-449E-B39A-5AFB8991E3C3}"/>
              </a:ext>
            </a:extLst>
          </p:cNvPr>
          <p:cNvSpPr>
            <a:spLocks noGrp="1"/>
          </p:cNvSpPr>
          <p:nvPr>
            <p:ph type="ftr" sz="quarter" idx="11"/>
          </p:nvPr>
        </p:nvSpPr>
        <p:spPr>
          <a:xfrm>
            <a:off x="1907704" y="6356350"/>
            <a:ext cx="5688632" cy="365125"/>
          </a:xfrm>
        </p:spPr>
        <p:txBody>
          <a:bodyPr/>
          <a:lstStyle/>
          <a:p>
            <a:r>
              <a:rPr lang="it-IT" dirty="0"/>
              <a:t>La matematica delle elezioni (Marcello Pedone).  Webinar. 10 novembre 2020 </a:t>
            </a:r>
          </a:p>
        </p:txBody>
      </p:sp>
      <p:sp>
        <p:nvSpPr>
          <p:cNvPr id="6" name="Segnaposto data 5">
            <a:extLst>
              <a:ext uri="{FF2B5EF4-FFF2-40B4-BE49-F238E27FC236}">
                <a16:creationId xmlns:a16="http://schemas.microsoft.com/office/drawing/2014/main" id="{0E0A773E-0792-4AE1-8F03-BE17948F2D66}"/>
              </a:ext>
            </a:extLst>
          </p:cNvPr>
          <p:cNvSpPr>
            <a:spLocks noGrp="1"/>
          </p:cNvSpPr>
          <p:nvPr>
            <p:ph type="dt" sz="half" idx="10"/>
          </p:nvPr>
        </p:nvSpPr>
        <p:spPr/>
        <p:txBody>
          <a:bodyPr/>
          <a:lstStyle/>
          <a:p>
            <a:fld id="{63FD5E63-E1DE-4B72-A712-0BE4A8C1DE1A}" type="datetime1">
              <a:rPr lang="it-IT" smtClean="0"/>
              <a:t>17/11/2020</a:t>
            </a:fld>
            <a:endParaRPr lang="it-IT"/>
          </a:p>
        </p:txBody>
      </p:sp>
    </p:spTree>
    <p:extLst>
      <p:ext uri="{BB962C8B-B14F-4D97-AF65-F5344CB8AC3E}">
        <p14:creationId xmlns:p14="http://schemas.microsoft.com/office/powerpoint/2010/main" val="20269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C4B3D9-0E6B-479F-B79E-23FC752CAA60}"/>
              </a:ext>
            </a:extLst>
          </p:cNvPr>
          <p:cNvSpPr>
            <a:spLocks noGrp="1"/>
          </p:cNvSpPr>
          <p:nvPr>
            <p:ph type="title"/>
          </p:nvPr>
        </p:nvSpPr>
        <p:spPr/>
        <p:txBody>
          <a:bodyPr>
            <a:normAutofit/>
          </a:bodyPr>
          <a:lstStyle/>
          <a:p>
            <a:r>
              <a:rPr lang="it-IT" sz="3200" b="1" dirty="0">
                <a:solidFill>
                  <a:srgbClr val="C00000"/>
                </a:solidFill>
                <a:effectLst/>
                <a:highlight>
                  <a:srgbClr val="00FFFF"/>
                </a:highlight>
                <a:latin typeface="TimesNewRoman"/>
                <a:ea typeface="PMingLiU" panose="02020500000000000000" pitchFamily="18" charset="-120"/>
                <a:cs typeface="TimesNewRoman"/>
              </a:rPr>
              <a:t>L’Italicum </a:t>
            </a:r>
            <a:endParaRPr lang="it-IT" sz="6600" dirty="0">
              <a:highlight>
                <a:srgbClr val="00FFFF"/>
              </a:highlight>
            </a:endParaRPr>
          </a:p>
        </p:txBody>
      </p:sp>
      <p:sp>
        <p:nvSpPr>
          <p:cNvPr id="3" name="Segnaposto contenuto 2">
            <a:extLst>
              <a:ext uri="{FF2B5EF4-FFF2-40B4-BE49-F238E27FC236}">
                <a16:creationId xmlns:a16="http://schemas.microsoft.com/office/drawing/2014/main" id="{7427DBC9-B2D9-4F3D-B2FE-206262EEC4D0}"/>
              </a:ext>
            </a:extLst>
          </p:cNvPr>
          <p:cNvSpPr>
            <a:spLocks noGrp="1"/>
          </p:cNvSpPr>
          <p:nvPr>
            <p:ph idx="1"/>
          </p:nvPr>
        </p:nvSpPr>
        <p:spPr/>
        <p:txBody>
          <a:bodyPr/>
          <a:lstStyle/>
          <a:p>
            <a:r>
              <a:rPr lang="it-IT" sz="2400" b="1" dirty="0">
                <a:solidFill>
                  <a:srgbClr val="C00000"/>
                </a:solidFill>
                <a:effectLst/>
                <a:highlight>
                  <a:srgbClr val="FFFF00"/>
                </a:highlight>
                <a:latin typeface="TimesNewRoman"/>
                <a:ea typeface="PMingLiU" panose="02020500000000000000" pitchFamily="18" charset="-120"/>
                <a:cs typeface="TimesNewRoman"/>
              </a:rPr>
              <a:t>L’Italicum (</a:t>
            </a:r>
            <a:r>
              <a:rPr lang="it-IT" sz="2400" dirty="0">
                <a:effectLst/>
                <a:latin typeface="TimesNewRoman"/>
                <a:ea typeface="PMingLiU" panose="02020500000000000000" pitchFamily="18" charset="-120"/>
                <a:cs typeface="TimesNewRoman"/>
              </a:rPr>
              <a:t>Matteo Renzi) Presentato alla Camera nel 2014. </a:t>
            </a:r>
          </a:p>
          <a:p>
            <a:pPr marL="0" indent="0">
              <a:buNone/>
            </a:pPr>
            <a:r>
              <a:rPr lang="it-IT" sz="2400" dirty="0">
                <a:effectLst/>
                <a:highlight>
                  <a:srgbClr val="FFFF00"/>
                </a:highlight>
                <a:latin typeface="TimesNewRoman"/>
                <a:ea typeface="PMingLiU" panose="02020500000000000000" pitchFamily="18" charset="-120"/>
                <a:cs typeface="TimesNewRoman"/>
              </a:rPr>
              <a:t>Il sistema elettorale è </a:t>
            </a:r>
            <a:r>
              <a:rPr lang="it-IT" sz="2400" b="1" i="1" dirty="0">
                <a:solidFill>
                  <a:srgbClr val="C00000"/>
                </a:solidFill>
                <a:effectLst/>
                <a:highlight>
                  <a:srgbClr val="FFFF00"/>
                </a:highlight>
                <a:latin typeface="TimesNewRoman"/>
                <a:ea typeface="PMingLiU" panose="02020500000000000000" pitchFamily="18" charset="-120"/>
                <a:cs typeface="TimesNewRoman"/>
              </a:rPr>
              <a:t>proporzionale</a:t>
            </a:r>
            <a:r>
              <a:rPr lang="it-IT" sz="2400" b="1" dirty="0">
                <a:effectLst/>
                <a:highlight>
                  <a:srgbClr val="FFFF00"/>
                </a:highlight>
                <a:latin typeface="TimesNewRoman"/>
                <a:ea typeface="PMingLiU" panose="02020500000000000000" pitchFamily="18" charset="-120"/>
                <a:cs typeface="TimesNewRoman"/>
              </a:rPr>
              <a:t> </a:t>
            </a:r>
            <a:r>
              <a:rPr lang="it-IT" sz="2400" dirty="0">
                <a:effectLst/>
                <a:highlight>
                  <a:srgbClr val="FFFF00"/>
                </a:highlight>
                <a:latin typeface="TimesNewRoman"/>
                <a:ea typeface="PMingLiU" panose="02020500000000000000" pitchFamily="18" charset="-120"/>
                <a:cs typeface="TimesNewRoman"/>
              </a:rPr>
              <a:t>(il numero di seggi è assegnato in proporzione al numero di voti ricevuti) e il calcolo è fatto su base nazionale utilizzando la regola "</a:t>
            </a:r>
            <a:r>
              <a:rPr lang="it-IT" sz="2400" i="1" dirty="0">
                <a:effectLst/>
                <a:highlight>
                  <a:srgbClr val="FFFF00"/>
                </a:highlight>
                <a:latin typeface="TimesNewRoman"/>
                <a:ea typeface="PMingLiU" panose="02020500000000000000" pitchFamily="18" charset="-120"/>
                <a:cs typeface="TimesNewRoman"/>
              </a:rPr>
              <a:t>dei più alti resti</a:t>
            </a:r>
            <a:r>
              <a:rPr lang="it-IT" sz="2400" dirty="0">
                <a:effectLst/>
                <a:highlight>
                  <a:srgbClr val="FFFF00"/>
                </a:highlight>
                <a:latin typeface="TimesNewRoman"/>
                <a:ea typeface="PMingLiU" panose="02020500000000000000" pitchFamily="18" charset="-120"/>
                <a:cs typeface="TimesNewRoman"/>
              </a:rPr>
              <a:t>".  </a:t>
            </a:r>
          </a:p>
          <a:p>
            <a:endParaRPr lang="it-IT" sz="1800" dirty="0">
              <a:highlight>
                <a:srgbClr val="FFFF00"/>
              </a:highlight>
              <a:latin typeface="TimesNewRoman"/>
              <a:ea typeface="PMingLiU" panose="02020500000000000000" pitchFamily="18" charset="-120"/>
              <a:cs typeface="Times New Roman" panose="02020603050405020304" pitchFamily="18" charset="0"/>
            </a:endParaRPr>
          </a:p>
          <a:p>
            <a:r>
              <a:rPr lang="it-IT" sz="1800" b="1" i="1" dirty="0">
                <a:effectLst/>
                <a:latin typeface="Calibri" panose="020F0502020204030204" pitchFamily="34" charset="0"/>
                <a:ea typeface="PMingLiU" panose="02020500000000000000" pitchFamily="18" charset="-120"/>
                <a:cs typeface="Times New Roman" panose="02020603050405020304" pitchFamily="18" charset="0"/>
              </a:rPr>
              <a:t>Questo dovrebbe favorire almeno parzialmente i partiti </a:t>
            </a:r>
            <a:r>
              <a:rPr lang="it-IT" sz="1800" b="1" i="1">
                <a:effectLst/>
                <a:latin typeface="Calibri" panose="020F0502020204030204" pitchFamily="34" charset="0"/>
                <a:ea typeface="PMingLiU" panose="02020500000000000000" pitchFamily="18" charset="-120"/>
                <a:cs typeface="Times New Roman" panose="02020603050405020304" pitchFamily="18" charset="0"/>
              </a:rPr>
              <a:t>più piccoli</a:t>
            </a:r>
            <a:r>
              <a:rPr lang="it-IT" sz="1800" b="1" i="1">
                <a:latin typeface="Calibri" panose="020F0502020204030204" pitchFamily="34" charset="0"/>
                <a:ea typeface="PMingLiU" panose="02020500000000000000" pitchFamily="18" charset="-120"/>
                <a:cs typeface="Times New Roman" panose="02020603050405020304" pitchFamily="18" charset="0"/>
              </a:rPr>
              <a:t>.</a:t>
            </a:r>
            <a:endParaRPr lang="it-IT" sz="1800" b="1" i="1" dirty="0">
              <a:effectLst/>
              <a:latin typeface="Calibri" panose="020F0502020204030204" pitchFamily="34" charset="0"/>
              <a:ea typeface="PMingLiU" panose="02020500000000000000" pitchFamily="18" charset="-120"/>
              <a:cs typeface="Times New Roman" panose="02020603050405020304" pitchFamily="18" charset="0"/>
            </a:endParaRPr>
          </a:p>
          <a:p>
            <a:endParaRPr lang="it-IT" dirty="0"/>
          </a:p>
        </p:txBody>
      </p:sp>
      <p:pic>
        <p:nvPicPr>
          <p:cNvPr id="4" name="irc_ilrp_i">
            <a:extLst>
              <a:ext uri="{FF2B5EF4-FFF2-40B4-BE49-F238E27FC236}">
                <a16:creationId xmlns:a16="http://schemas.microsoft.com/office/drawing/2014/main" id="{5D52A6A1-9FA9-4028-B434-4AAF16C32F4E}"/>
              </a:ext>
            </a:extLst>
          </p:cNvPr>
          <p:cNvPicPr/>
          <p:nvPr/>
        </p:nvPicPr>
        <p:blipFill>
          <a:blip r:embed="rId2" cstate="print"/>
          <a:srcRect/>
          <a:stretch>
            <a:fillRect/>
          </a:stretch>
        </p:blipFill>
        <p:spPr bwMode="auto">
          <a:xfrm>
            <a:off x="3702685" y="4804410"/>
            <a:ext cx="1738630" cy="906780"/>
          </a:xfrm>
          <a:prstGeom prst="rect">
            <a:avLst/>
          </a:prstGeom>
          <a:noFill/>
          <a:ln w="9525">
            <a:noFill/>
            <a:miter lim="800000"/>
            <a:headEnd/>
            <a:tailEnd/>
          </a:ln>
        </p:spPr>
      </p:pic>
      <p:sp>
        <p:nvSpPr>
          <p:cNvPr id="5" name="Segnaposto piè di pagina 4">
            <a:extLst>
              <a:ext uri="{FF2B5EF4-FFF2-40B4-BE49-F238E27FC236}">
                <a16:creationId xmlns:a16="http://schemas.microsoft.com/office/drawing/2014/main" id="{8A385115-6680-42BF-8518-4472FC493033}"/>
              </a:ext>
            </a:extLst>
          </p:cNvPr>
          <p:cNvSpPr>
            <a:spLocks noGrp="1"/>
          </p:cNvSpPr>
          <p:nvPr>
            <p:ph type="ftr" sz="quarter" idx="11"/>
          </p:nvPr>
        </p:nvSpPr>
        <p:spPr>
          <a:xfrm>
            <a:off x="1979712" y="6356350"/>
            <a:ext cx="5400600" cy="365125"/>
          </a:xfrm>
        </p:spPr>
        <p:txBody>
          <a:bodyPr/>
          <a:lstStyle/>
          <a:p>
            <a:r>
              <a:rPr lang="it-IT" dirty="0"/>
              <a:t>La matematica delle elezioni (Marcello Pedone).  Webinar. 10 novembre 2020 </a:t>
            </a:r>
          </a:p>
        </p:txBody>
      </p:sp>
      <p:sp>
        <p:nvSpPr>
          <p:cNvPr id="6" name="Segnaposto data 5">
            <a:extLst>
              <a:ext uri="{FF2B5EF4-FFF2-40B4-BE49-F238E27FC236}">
                <a16:creationId xmlns:a16="http://schemas.microsoft.com/office/drawing/2014/main" id="{57D4CAD9-B442-46BD-8982-1E5657901154}"/>
              </a:ext>
            </a:extLst>
          </p:cNvPr>
          <p:cNvSpPr>
            <a:spLocks noGrp="1"/>
          </p:cNvSpPr>
          <p:nvPr>
            <p:ph type="dt" sz="half" idx="10"/>
          </p:nvPr>
        </p:nvSpPr>
        <p:spPr/>
        <p:txBody>
          <a:bodyPr/>
          <a:lstStyle/>
          <a:p>
            <a:fld id="{3338FE77-F414-49C8-8B91-ED2D156E8680}" type="datetime1">
              <a:rPr lang="it-IT" smtClean="0"/>
              <a:t>17/11/2020</a:t>
            </a:fld>
            <a:endParaRPr lang="it-IT"/>
          </a:p>
        </p:txBody>
      </p:sp>
    </p:spTree>
    <p:extLst>
      <p:ext uri="{BB962C8B-B14F-4D97-AF65-F5344CB8AC3E}">
        <p14:creationId xmlns:p14="http://schemas.microsoft.com/office/powerpoint/2010/main" val="175050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C9AD32-A42B-49B0-B163-242182B3979D}"/>
              </a:ext>
            </a:extLst>
          </p:cNvPr>
          <p:cNvSpPr>
            <a:spLocks noGrp="1"/>
          </p:cNvSpPr>
          <p:nvPr>
            <p:ph type="title"/>
          </p:nvPr>
        </p:nvSpPr>
        <p:spPr>
          <a:xfrm>
            <a:off x="457200" y="274638"/>
            <a:ext cx="6203032" cy="1143000"/>
          </a:xfrm>
        </p:spPr>
        <p:txBody>
          <a:bodyPr>
            <a:normAutofit/>
          </a:bodyPr>
          <a:lstStyle/>
          <a:p>
            <a:r>
              <a:rPr lang="it-IT" sz="2800" b="0" i="1" dirty="0">
                <a:solidFill>
                  <a:srgbClr val="202122"/>
                </a:solidFill>
                <a:effectLst/>
                <a:highlight>
                  <a:srgbClr val="00FFFF"/>
                </a:highlight>
                <a:latin typeface="Arial" panose="020B0604020202020204" pitchFamily="34" charset="0"/>
              </a:rPr>
              <a:t>Rosatellum</a:t>
            </a:r>
            <a:r>
              <a:rPr lang="it-IT" sz="2800" b="0" i="0" dirty="0">
                <a:solidFill>
                  <a:srgbClr val="202122"/>
                </a:solidFill>
                <a:effectLst/>
                <a:highlight>
                  <a:srgbClr val="00FFFF"/>
                </a:highlight>
                <a:latin typeface="Arial" panose="020B0604020202020204" pitchFamily="34" charset="0"/>
              </a:rPr>
              <a:t> o </a:t>
            </a:r>
            <a:r>
              <a:rPr lang="it-IT" sz="2800" b="0" i="1" dirty="0">
                <a:solidFill>
                  <a:srgbClr val="202122"/>
                </a:solidFill>
                <a:effectLst/>
                <a:highlight>
                  <a:srgbClr val="00FFFF"/>
                </a:highlight>
                <a:latin typeface="Arial" panose="020B0604020202020204" pitchFamily="34" charset="0"/>
              </a:rPr>
              <a:t>Rosatellum bis</a:t>
            </a:r>
            <a:endParaRPr lang="it-IT" sz="2800" dirty="0">
              <a:highlight>
                <a:srgbClr val="00FFFF"/>
              </a:highlight>
            </a:endParaRPr>
          </a:p>
        </p:txBody>
      </p:sp>
      <p:sp>
        <p:nvSpPr>
          <p:cNvPr id="3" name="Segnaposto contenuto 2">
            <a:extLst>
              <a:ext uri="{FF2B5EF4-FFF2-40B4-BE49-F238E27FC236}">
                <a16:creationId xmlns:a16="http://schemas.microsoft.com/office/drawing/2014/main" id="{2A107169-B9E2-4EA3-AFF0-B2D4BD6E9B09}"/>
              </a:ext>
            </a:extLst>
          </p:cNvPr>
          <p:cNvSpPr>
            <a:spLocks noGrp="1"/>
          </p:cNvSpPr>
          <p:nvPr>
            <p:ph idx="1"/>
          </p:nvPr>
        </p:nvSpPr>
        <p:spPr>
          <a:xfrm>
            <a:off x="69807" y="1284101"/>
            <a:ext cx="7310505" cy="5184576"/>
          </a:xfrm>
        </p:spPr>
        <p:txBody>
          <a:bodyPr>
            <a:normAutofit fontScale="47500" lnSpcReduction="20000"/>
          </a:bodyPr>
          <a:lstStyle/>
          <a:p>
            <a:pPr marL="0" indent="0" algn="l">
              <a:buNone/>
            </a:pPr>
            <a:r>
              <a:rPr lang="it-IT" sz="4000" b="0" i="0" dirty="0">
                <a:solidFill>
                  <a:srgbClr val="202122"/>
                </a:solidFill>
                <a:effectLst/>
                <a:latin typeface="Arial" panose="020B0604020202020204" pitchFamily="34" charset="0"/>
              </a:rPr>
              <a:t>La </a:t>
            </a:r>
            <a:r>
              <a:rPr lang="it-IT" sz="4000" b="1" i="0" dirty="0">
                <a:solidFill>
                  <a:srgbClr val="202122"/>
                </a:solidFill>
                <a:effectLst/>
                <a:latin typeface="Arial" panose="020B0604020202020204" pitchFamily="34" charset="0"/>
              </a:rPr>
              <a:t>legge Rosato</a:t>
            </a:r>
            <a:r>
              <a:rPr lang="it-IT" sz="4000" b="0" i="0" dirty="0">
                <a:solidFill>
                  <a:srgbClr val="202122"/>
                </a:solidFill>
                <a:effectLst/>
                <a:latin typeface="Arial" panose="020B0604020202020204" pitchFamily="34" charset="0"/>
              </a:rPr>
              <a:t> comunemente nota come </a:t>
            </a:r>
            <a:r>
              <a:rPr lang="it-IT" sz="4000" b="1" i="1" dirty="0">
                <a:solidFill>
                  <a:srgbClr val="202122"/>
                </a:solidFill>
                <a:effectLst/>
                <a:latin typeface="Arial" panose="020B0604020202020204" pitchFamily="34" charset="0"/>
              </a:rPr>
              <a:t>Rosatellum bis</a:t>
            </a:r>
            <a:r>
              <a:rPr lang="it-IT" sz="4000" b="0" i="0" dirty="0">
                <a:solidFill>
                  <a:srgbClr val="202122"/>
                </a:solidFill>
                <a:effectLst/>
                <a:latin typeface="Arial" panose="020B0604020202020204" pitchFamily="34" charset="0"/>
              </a:rPr>
              <a:t> o semplicemente </a:t>
            </a:r>
            <a:r>
              <a:rPr lang="it-IT" sz="4000" b="1" i="1" dirty="0">
                <a:solidFill>
                  <a:srgbClr val="202122"/>
                </a:solidFill>
                <a:effectLst/>
                <a:latin typeface="Arial" panose="020B0604020202020204" pitchFamily="34" charset="0"/>
              </a:rPr>
              <a:t>Rosatellum</a:t>
            </a:r>
            <a:r>
              <a:rPr lang="it-IT" sz="4000" b="0" i="0" dirty="0">
                <a:solidFill>
                  <a:srgbClr val="202122"/>
                </a:solidFill>
                <a:effectLst/>
                <a:latin typeface="Arial" panose="020B0604020202020204" pitchFamily="34" charset="0"/>
              </a:rPr>
              <a:t>, è la </a:t>
            </a:r>
            <a:r>
              <a:rPr lang="it-IT" sz="4000" b="0" i="0" u="none" strike="noStrike" dirty="0">
                <a:solidFill>
                  <a:srgbClr val="0B0080"/>
                </a:solidFill>
                <a:effectLst/>
                <a:latin typeface="Arial" panose="020B0604020202020204" pitchFamily="34" charset="0"/>
                <a:hlinkClick r:id="rId2" tooltip="Legge elettorale"/>
              </a:rPr>
              <a:t>legge elettorale</a:t>
            </a:r>
            <a:r>
              <a:rPr lang="it-IT" sz="4000" b="0" i="0" dirty="0">
                <a:solidFill>
                  <a:srgbClr val="202122"/>
                </a:solidFill>
                <a:effectLst/>
                <a:latin typeface="Arial" panose="020B0604020202020204" pitchFamily="34" charset="0"/>
              </a:rPr>
              <a:t> che disciplina attualmente l'elezione della </a:t>
            </a:r>
            <a:r>
              <a:rPr lang="it-IT" sz="4000" b="0" i="0" u="none" strike="noStrike" dirty="0">
                <a:solidFill>
                  <a:srgbClr val="0B0080"/>
                </a:solidFill>
                <a:effectLst/>
                <a:latin typeface="Arial" panose="020B0604020202020204" pitchFamily="34" charset="0"/>
                <a:hlinkClick r:id="rId3" tooltip="Camera dei deputati (Italia)"/>
              </a:rPr>
              <a:t>Camera dei deputati</a:t>
            </a:r>
            <a:r>
              <a:rPr lang="it-IT" sz="4000" b="0" i="0" dirty="0">
                <a:solidFill>
                  <a:srgbClr val="202122"/>
                </a:solidFill>
                <a:effectLst/>
                <a:latin typeface="Arial" panose="020B0604020202020204" pitchFamily="34" charset="0"/>
              </a:rPr>
              <a:t> e del </a:t>
            </a:r>
            <a:r>
              <a:rPr lang="it-IT" sz="4000" b="0" i="0" u="none" strike="noStrike" dirty="0">
                <a:solidFill>
                  <a:srgbClr val="0B0080"/>
                </a:solidFill>
                <a:effectLst/>
                <a:latin typeface="Arial" panose="020B0604020202020204" pitchFamily="34" charset="0"/>
                <a:hlinkClick r:id="rId4" tooltip="Senato della Repubblica"/>
              </a:rPr>
              <a:t>Senato della Repubblica</a:t>
            </a:r>
            <a:r>
              <a:rPr lang="it-IT" sz="4000" b="0" i="0" dirty="0">
                <a:solidFill>
                  <a:srgbClr val="202122"/>
                </a:solidFill>
                <a:effectLst/>
                <a:latin typeface="Arial" panose="020B0604020202020204" pitchFamily="34" charset="0"/>
              </a:rPr>
              <a:t>.</a:t>
            </a:r>
          </a:p>
          <a:p>
            <a:pPr marL="0" indent="0" algn="l">
              <a:buNone/>
            </a:pPr>
            <a:endParaRPr lang="it-IT" sz="4000" b="0" i="0" dirty="0">
              <a:solidFill>
                <a:srgbClr val="202122"/>
              </a:solidFill>
              <a:effectLst/>
              <a:latin typeface="Arial" panose="020B0604020202020204" pitchFamily="34" charset="0"/>
            </a:endParaRPr>
          </a:p>
          <a:p>
            <a:pPr marL="0" indent="0" algn="l">
              <a:buNone/>
            </a:pPr>
            <a:r>
              <a:rPr lang="it-IT" sz="3400" b="0" i="1" dirty="0">
                <a:solidFill>
                  <a:srgbClr val="202122"/>
                </a:solidFill>
                <a:effectLst/>
                <a:latin typeface="Arial" panose="020B0604020202020204" pitchFamily="34" charset="0"/>
              </a:rPr>
              <a:t>Le elezioni politiche del </a:t>
            </a:r>
            <a:r>
              <a:rPr lang="it-IT" sz="3400" b="0" i="1" u="none" strike="noStrike" dirty="0">
                <a:solidFill>
                  <a:srgbClr val="0B0080"/>
                </a:solidFill>
                <a:effectLst/>
                <a:latin typeface="Arial" panose="020B0604020202020204" pitchFamily="34" charset="0"/>
                <a:hlinkClick r:id="rId5" tooltip="2018"/>
              </a:rPr>
              <a:t>2018</a:t>
            </a:r>
            <a:r>
              <a:rPr lang="it-IT" sz="3400" b="0" i="1" dirty="0">
                <a:solidFill>
                  <a:srgbClr val="202122"/>
                </a:solidFill>
                <a:effectLst/>
                <a:latin typeface="Arial" panose="020B0604020202020204" pitchFamily="34" charset="0"/>
              </a:rPr>
              <a:t> si sono tenute con il sistema </a:t>
            </a:r>
            <a:r>
              <a:rPr lang="it-IT" sz="3400" b="0" i="1" dirty="0">
                <a:solidFill>
                  <a:srgbClr val="202122"/>
                </a:solidFill>
                <a:effectLst/>
                <a:highlight>
                  <a:srgbClr val="FFFF00"/>
                </a:highlight>
                <a:latin typeface="Arial" panose="020B0604020202020204" pitchFamily="34" charset="0"/>
              </a:rPr>
              <a:t>Rosatellum </a:t>
            </a:r>
          </a:p>
          <a:p>
            <a:pPr marL="0" indent="0" algn="l">
              <a:buNone/>
            </a:pPr>
            <a:endParaRPr lang="it-IT" b="0" i="0" dirty="0">
              <a:solidFill>
                <a:srgbClr val="202122"/>
              </a:solidFill>
              <a:effectLst/>
              <a:latin typeface="Arial" panose="020B0604020202020204" pitchFamily="34" charset="0"/>
            </a:endParaRPr>
          </a:p>
          <a:p>
            <a:pPr marL="0" indent="0" algn="l">
              <a:buNone/>
            </a:pPr>
            <a:r>
              <a:rPr lang="it-IT" sz="4200" b="0" i="0" dirty="0">
                <a:solidFill>
                  <a:srgbClr val="202122"/>
                </a:solidFill>
                <a:effectLst/>
                <a:highlight>
                  <a:srgbClr val="FFFF00"/>
                </a:highlight>
                <a:latin typeface="Arial" panose="020B0604020202020204" pitchFamily="34" charset="0"/>
              </a:rPr>
              <a:t>L'impianto della legge, identico a meno di dettagli alla Camera e al Senato, si configura come un </a:t>
            </a:r>
            <a:r>
              <a:rPr lang="it-IT" sz="4200" b="0" i="0" u="none" strike="noStrike" dirty="0">
                <a:solidFill>
                  <a:srgbClr val="0B0080"/>
                </a:solidFill>
                <a:effectLst/>
                <a:highlight>
                  <a:srgbClr val="FFFF00"/>
                </a:highlight>
                <a:latin typeface="Arial" panose="020B0604020202020204" pitchFamily="34" charset="0"/>
                <a:hlinkClick r:id="rId6" tooltip="Sistema elettorale misto"/>
              </a:rPr>
              <a:t>sistema elettorale misto</a:t>
            </a:r>
            <a:r>
              <a:rPr lang="it-IT" sz="4200" b="0" i="0" dirty="0">
                <a:solidFill>
                  <a:srgbClr val="202122"/>
                </a:solidFill>
                <a:effectLst/>
                <a:highlight>
                  <a:srgbClr val="FFFF00"/>
                </a:highlight>
                <a:latin typeface="Arial" panose="020B0604020202020204" pitchFamily="34" charset="0"/>
              </a:rPr>
              <a:t> a separazione completa</a:t>
            </a:r>
            <a:r>
              <a:rPr lang="it-IT" sz="3400" b="0" i="0" dirty="0">
                <a:solidFill>
                  <a:srgbClr val="202122"/>
                </a:solidFill>
                <a:effectLst/>
                <a:latin typeface="Arial" panose="020B0604020202020204" pitchFamily="34" charset="0"/>
              </a:rPr>
              <a:t>. </a:t>
            </a:r>
          </a:p>
          <a:p>
            <a:pPr algn="l">
              <a:buFont typeface="Arial" panose="020B0604020202020204" pitchFamily="34" charset="0"/>
              <a:buChar char="•"/>
            </a:pPr>
            <a:r>
              <a:rPr lang="it-IT" sz="3400" b="0" i="0" dirty="0">
                <a:solidFill>
                  <a:srgbClr val="202122"/>
                </a:solidFill>
                <a:effectLst/>
                <a:latin typeface="Arial" panose="020B0604020202020204" pitchFamily="34" charset="0"/>
              </a:rPr>
              <a:t>il 37% dei seggi (</a:t>
            </a:r>
            <a:r>
              <a:rPr lang="it-IT" sz="3400" b="0" i="0" dirty="0">
                <a:solidFill>
                  <a:srgbClr val="202122"/>
                </a:solidFill>
                <a:effectLst/>
                <a:highlight>
                  <a:srgbClr val="FFFF00"/>
                </a:highlight>
                <a:latin typeface="Arial" panose="020B0604020202020204" pitchFamily="34" charset="0"/>
              </a:rPr>
              <a:t>232</a:t>
            </a:r>
            <a:r>
              <a:rPr lang="it-IT" sz="3400" b="0" i="0" dirty="0">
                <a:solidFill>
                  <a:srgbClr val="202122"/>
                </a:solidFill>
                <a:effectLst/>
                <a:latin typeface="Arial" panose="020B0604020202020204" pitchFamily="34" charset="0"/>
              </a:rPr>
              <a:t> alla Camera e </a:t>
            </a:r>
            <a:r>
              <a:rPr lang="it-IT" sz="3400" b="0" i="0" dirty="0">
                <a:solidFill>
                  <a:srgbClr val="202122"/>
                </a:solidFill>
                <a:effectLst/>
                <a:highlight>
                  <a:srgbClr val="FFFF00"/>
                </a:highlight>
                <a:latin typeface="Arial" panose="020B0604020202020204" pitchFamily="34" charset="0"/>
              </a:rPr>
              <a:t>116 </a:t>
            </a:r>
            <a:r>
              <a:rPr lang="it-IT" sz="3400" b="0" i="0" dirty="0">
                <a:solidFill>
                  <a:srgbClr val="202122"/>
                </a:solidFill>
                <a:effectLst/>
                <a:latin typeface="Arial" panose="020B0604020202020204" pitchFamily="34" charset="0"/>
              </a:rPr>
              <a:t>al Senato) è assegnato con un </a:t>
            </a:r>
            <a:r>
              <a:rPr lang="it-IT" sz="3400" b="0" i="0" u="none" strike="noStrike" dirty="0">
                <a:solidFill>
                  <a:srgbClr val="0B0080"/>
                </a:solidFill>
                <a:effectLst/>
                <a:latin typeface="Arial" panose="020B0604020202020204" pitchFamily="34" charset="0"/>
                <a:hlinkClick r:id="rId7" tooltip="Sistema maggioritario"/>
              </a:rPr>
              <a:t>sistema maggioritario</a:t>
            </a:r>
            <a:r>
              <a:rPr lang="it-IT" sz="3400" b="0" i="0" dirty="0">
                <a:solidFill>
                  <a:srgbClr val="202122"/>
                </a:solidFill>
                <a:effectLst/>
                <a:latin typeface="Arial" panose="020B0604020202020204" pitchFamily="34" charset="0"/>
              </a:rPr>
              <a:t> a turno unico in altrettanti </a:t>
            </a:r>
            <a:r>
              <a:rPr lang="it-IT" sz="3400" b="0" i="0" u="none" strike="noStrike" dirty="0">
                <a:solidFill>
                  <a:srgbClr val="0B0080"/>
                </a:solidFill>
                <a:effectLst/>
                <a:latin typeface="Arial" panose="020B0604020202020204" pitchFamily="34" charset="0"/>
                <a:hlinkClick r:id="rId8" tooltip="Collegi uninominali"/>
              </a:rPr>
              <a:t>collegi uninominali</a:t>
            </a:r>
            <a:r>
              <a:rPr lang="it-IT" sz="3400" b="0" i="0" dirty="0">
                <a:solidFill>
                  <a:srgbClr val="202122"/>
                </a:solidFill>
                <a:effectLst/>
                <a:latin typeface="Arial" panose="020B0604020202020204" pitchFamily="34" charset="0"/>
              </a:rPr>
              <a:t>: in ciascun collegio è eletto il candidato più votato</a:t>
            </a:r>
            <a:r>
              <a:rPr lang="it-IT" sz="3400" dirty="0">
                <a:solidFill>
                  <a:srgbClr val="202122"/>
                </a:solidFill>
                <a:latin typeface="Arial" panose="020B0604020202020204" pitchFamily="34" charset="0"/>
              </a:rPr>
              <a:t>.</a:t>
            </a:r>
            <a:endParaRPr lang="it-IT" sz="3400" b="0" i="0" dirty="0">
              <a:solidFill>
                <a:srgbClr val="202122"/>
              </a:solidFill>
              <a:effectLst/>
              <a:latin typeface="Arial" panose="020B0604020202020204" pitchFamily="34" charset="0"/>
            </a:endParaRPr>
          </a:p>
          <a:p>
            <a:pPr algn="l">
              <a:buFont typeface="Arial" panose="020B0604020202020204" pitchFamily="34" charset="0"/>
              <a:buChar char="•"/>
            </a:pPr>
            <a:r>
              <a:rPr lang="it-IT" sz="3400" b="0" i="0" dirty="0">
                <a:solidFill>
                  <a:srgbClr val="202122"/>
                </a:solidFill>
                <a:effectLst/>
                <a:latin typeface="Arial" panose="020B0604020202020204" pitchFamily="34" charset="0"/>
              </a:rPr>
              <a:t>il 61% dei seggi (rispettivamente </a:t>
            </a:r>
            <a:r>
              <a:rPr lang="it-IT" sz="3400" b="0" i="0" dirty="0">
                <a:solidFill>
                  <a:srgbClr val="202122"/>
                </a:solidFill>
                <a:effectLst/>
                <a:highlight>
                  <a:srgbClr val="FFFF00"/>
                </a:highlight>
                <a:latin typeface="Arial" panose="020B0604020202020204" pitchFamily="34" charset="0"/>
              </a:rPr>
              <a:t>386 </a:t>
            </a:r>
            <a:r>
              <a:rPr lang="it-IT" sz="3400" b="0" i="0" dirty="0">
                <a:solidFill>
                  <a:srgbClr val="202122"/>
                </a:solidFill>
                <a:effectLst/>
                <a:latin typeface="Arial" panose="020B0604020202020204" pitchFamily="34" charset="0"/>
              </a:rPr>
              <a:t>e </a:t>
            </a:r>
            <a:r>
              <a:rPr lang="it-IT" sz="3400" b="0" i="0" dirty="0">
                <a:solidFill>
                  <a:srgbClr val="202122"/>
                </a:solidFill>
                <a:effectLst/>
                <a:highlight>
                  <a:srgbClr val="FFFF00"/>
                </a:highlight>
                <a:latin typeface="Arial" panose="020B0604020202020204" pitchFamily="34" charset="0"/>
              </a:rPr>
              <a:t>193</a:t>
            </a:r>
            <a:r>
              <a:rPr lang="it-IT" sz="3400" b="0" i="0" dirty="0">
                <a:solidFill>
                  <a:srgbClr val="202122"/>
                </a:solidFill>
                <a:effectLst/>
                <a:latin typeface="Arial" panose="020B0604020202020204" pitchFamily="34" charset="0"/>
              </a:rPr>
              <a:t>) è ripartito </a:t>
            </a:r>
            <a:r>
              <a:rPr lang="it-IT" sz="3400" b="0" i="0" u="none" strike="noStrike" dirty="0">
                <a:solidFill>
                  <a:srgbClr val="0B0080"/>
                </a:solidFill>
                <a:effectLst/>
                <a:latin typeface="Arial" panose="020B0604020202020204" pitchFamily="34" charset="0"/>
                <a:hlinkClick r:id="rId9" tooltip="Sistema proporzionale"/>
              </a:rPr>
              <a:t>proporzionalmente</a:t>
            </a:r>
            <a:r>
              <a:rPr lang="it-IT" sz="3400" b="0" i="0" dirty="0">
                <a:solidFill>
                  <a:srgbClr val="202122"/>
                </a:solidFill>
                <a:effectLst/>
                <a:latin typeface="Arial" panose="020B0604020202020204" pitchFamily="34" charset="0"/>
              </a:rPr>
              <a:t> tra le coalizioni e le singole liste che abbiano superato le previste </a:t>
            </a:r>
            <a:r>
              <a:rPr lang="it-IT" sz="3400" b="0" i="0" u="none" strike="noStrike" dirty="0">
                <a:solidFill>
                  <a:srgbClr val="0B0080"/>
                </a:solidFill>
                <a:effectLst/>
                <a:latin typeface="Arial" panose="020B0604020202020204" pitchFamily="34" charset="0"/>
                <a:hlinkClick r:id="rId10" tooltip="Soglia di sbarramento"/>
              </a:rPr>
              <a:t>soglie di sbarramento</a:t>
            </a:r>
            <a:r>
              <a:rPr lang="it-IT" sz="3400" b="0" i="0" dirty="0">
                <a:solidFill>
                  <a:srgbClr val="202122"/>
                </a:solidFill>
                <a:effectLst/>
                <a:latin typeface="Arial" panose="020B0604020202020204" pitchFamily="34" charset="0"/>
              </a:rPr>
              <a:t> nazionali; </a:t>
            </a:r>
          </a:p>
          <a:p>
            <a:pPr algn="l">
              <a:buFont typeface="Arial" panose="020B0604020202020204" pitchFamily="34" charset="0"/>
              <a:buChar char="•"/>
            </a:pPr>
            <a:r>
              <a:rPr lang="it-IT" sz="3400" b="0" i="0" dirty="0">
                <a:solidFill>
                  <a:srgbClr val="202122"/>
                </a:solidFill>
                <a:effectLst/>
                <a:latin typeface="Arial" panose="020B0604020202020204" pitchFamily="34" charset="0"/>
              </a:rPr>
              <a:t>il 2% dei seggi (12 deputati e 6 senatori) è destinato al </a:t>
            </a:r>
            <a:r>
              <a:rPr lang="it-IT" sz="3400" b="0" i="0" u="none" strike="noStrike" dirty="0">
                <a:solidFill>
                  <a:srgbClr val="0B0080"/>
                </a:solidFill>
                <a:effectLst/>
                <a:latin typeface="Arial" panose="020B0604020202020204" pitchFamily="34" charset="0"/>
                <a:hlinkClick r:id="rId11" tooltip="Voto per corrispondenza"/>
              </a:rPr>
              <a:t>voto per corrispondenza</a:t>
            </a:r>
            <a:r>
              <a:rPr lang="it-IT" sz="3400" b="0" i="0" dirty="0">
                <a:solidFill>
                  <a:srgbClr val="202122"/>
                </a:solidFill>
                <a:effectLst/>
                <a:latin typeface="Arial" panose="020B0604020202020204" pitchFamily="34" charset="0"/>
              </a:rPr>
              <a:t> degli </a:t>
            </a:r>
            <a:r>
              <a:rPr lang="it-IT" sz="3400" b="0" i="0" u="none" strike="noStrike" dirty="0">
                <a:solidFill>
                  <a:srgbClr val="0B0080"/>
                </a:solidFill>
                <a:effectLst/>
                <a:latin typeface="Arial" panose="020B0604020202020204" pitchFamily="34" charset="0"/>
                <a:hlinkClick r:id="rId12" tooltip="Anagrafe degli italiani residenti all'estero"/>
              </a:rPr>
              <a:t>italiani residenti all'estero</a:t>
            </a:r>
            <a:r>
              <a:rPr lang="it-IT" sz="3400" b="0" i="0" dirty="0">
                <a:solidFill>
                  <a:srgbClr val="202122"/>
                </a:solidFill>
                <a:effectLst/>
                <a:latin typeface="Arial" panose="020B0604020202020204" pitchFamily="34" charset="0"/>
              </a:rPr>
              <a:t> e viene assegnato con un sistema proporzionale.</a:t>
            </a:r>
          </a:p>
          <a:p>
            <a:pPr marL="0" indent="0">
              <a:buNone/>
            </a:pPr>
            <a:endParaRPr lang="it-IT" dirty="0"/>
          </a:p>
        </p:txBody>
      </p:sp>
      <p:sp>
        <p:nvSpPr>
          <p:cNvPr id="4" name="Segnaposto piè di pagina 3">
            <a:extLst>
              <a:ext uri="{FF2B5EF4-FFF2-40B4-BE49-F238E27FC236}">
                <a16:creationId xmlns:a16="http://schemas.microsoft.com/office/drawing/2014/main" id="{2750223D-29CF-47B8-8886-1D774BF75EEE}"/>
              </a:ext>
            </a:extLst>
          </p:cNvPr>
          <p:cNvSpPr>
            <a:spLocks noGrp="1"/>
          </p:cNvSpPr>
          <p:nvPr>
            <p:ph type="ftr" sz="quarter" idx="11"/>
          </p:nvPr>
        </p:nvSpPr>
        <p:spPr>
          <a:xfrm>
            <a:off x="1763688" y="6356350"/>
            <a:ext cx="5328592" cy="365125"/>
          </a:xfrm>
        </p:spPr>
        <p:txBody>
          <a:bodyPr/>
          <a:lstStyle/>
          <a:p>
            <a:r>
              <a:rPr lang="it-IT" dirty="0"/>
              <a:t>La matematica delle elezioni (Marcello Pedone).  Webinar. 10 novembre 2020 </a:t>
            </a:r>
          </a:p>
        </p:txBody>
      </p:sp>
      <p:pic>
        <p:nvPicPr>
          <p:cNvPr id="5" name="Picture 2">
            <a:extLst>
              <a:ext uri="{FF2B5EF4-FFF2-40B4-BE49-F238E27FC236}">
                <a16:creationId xmlns:a16="http://schemas.microsoft.com/office/drawing/2014/main" id="{5FBB04BD-D9B7-43AD-957E-DCDBC335DD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0312" y="1508919"/>
            <a:ext cx="1571625" cy="217170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data 5">
            <a:extLst>
              <a:ext uri="{FF2B5EF4-FFF2-40B4-BE49-F238E27FC236}">
                <a16:creationId xmlns:a16="http://schemas.microsoft.com/office/drawing/2014/main" id="{6F7486D2-E6DF-4937-AEB9-BE8357619EA4}"/>
              </a:ext>
            </a:extLst>
          </p:cNvPr>
          <p:cNvSpPr>
            <a:spLocks noGrp="1"/>
          </p:cNvSpPr>
          <p:nvPr>
            <p:ph type="dt" sz="half" idx="10"/>
          </p:nvPr>
        </p:nvSpPr>
        <p:spPr/>
        <p:txBody>
          <a:bodyPr/>
          <a:lstStyle/>
          <a:p>
            <a:fld id="{2917230C-8547-428B-BA7B-3A7D7FE2D4F9}" type="datetime1">
              <a:rPr lang="it-IT" smtClean="0"/>
              <a:t>17/11/2020</a:t>
            </a:fld>
            <a:endParaRPr lang="it-IT"/>
          </a:p>
        </p:txBody>
      </p:sp>
    </p:spTree>
    <p:extLst>
      <p:ext uri="{BB962C8B-B14F-4D97-AF65-F5344CB8AC3E}">
        <p14:creationId xmlns:p14="http://schemas.microsoft.com/office/powerpoint/2010/main" val="12220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3">
                                            <p:txEl>
                                              <p:pRg st="4" end="4"/>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1552</TotalTime>
  <Words>4712</Words>
  <Application>Microsoft Office PowerPoint</Application>
  <PresentationFormat>Presentazione su schermo (4:3)</PresentationFormat>
  <Paragraphs>361</Paragraphs>
  <Slides>40</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40</vt:i4>
      </vt:variant>
    </vt:vector>
  </HeadingPairs>
  <TitlesOfParts>
    <vt:vector size="53" baseType="lpstr">
      <vt:lpstr>Arial</vt:lpstr>
      <vt:lpstr>Calibri</vt:lpstr>
      <vt:lpstr>Cambria Math</vt:lpstr>
      <vt:lpstr>Linux Libertine</vt:lpstr>
      <vt:lpstr>ProximaNova</vt:lpstr>
      <vt:lpstr>sole_text</vt:lpstr>
      <vt:lpstr>Times New Roman</vt:lpstr>
      <vt:lpstr>TimesNewRoman</vt:lpstr>
      <vt:lpstr>TimesNewRoman,Bold</vt:lpstr>
      <vt:lpstr>TimesNewRoman,Italic</vt:lpstr>
      <vt:lpstr>Verdana</vt:lpstr>
      <vt:lpstr>Wingdings</vt:lpstr>
      <vt:lpstr>Tema di Office</vt:lpstr>
      <vt:lpstr>Presentazione standard di PowerPoint</vt:lpstr>
      <vt:lpstr>U.D.A. “La matematica delle elezioni”  </vt:lpstr>
      <vt:lpstr>Sistemi elettorali</vt:lpstr>
      <vt:lpstr>Calcolo del Numero dei seggi da assegnare a ciascuna lista</vt:lpstr>
      <vt:lpstr>Cenno sui sistemi elettorali italiani Il sistema elettorale è costituito dall'insieme delle regole che si adottano in una democrazia rappresentativa  per trasformare le preferenze o voti espressi dagli elettori durante le elezioni in seggi da assegnare all'interno del Parlamento o più in generale di un'assemblea legislativa.  È regolato dalla legge elettorale. </vt:lpstr>
      <vt:lpstr>Il Mattarellum</vt:lpstr>
      <vt:lpstr>Il Porcellum</vt:lpstr>
      <vt:lpstr>L’Italicum </vt:lpstr>
      <vt:lpstr>Rosatellum o Rosatellum bis</vt:lpstr>
      <vt:lpstr>Il sistema maggioritario </vt:lpstr>
      <vt:lpstr>Il sistema proporzionale </vt:lpstr>
      <vt:lpstr>Metodo del quoziente </vt:lpstr>
      <vt:lpstr>Presentazione standard di PowerPoint</vt:lpstr>
      <vt:lpstr>Elezioni «scolastiche» Liberamente tratto da  «La matematica delle elezioni di paradosso in paradosso: il Consiglio Comunale dei Ragazzi»  pubblicato su “Periodico di matematiche”, 2005 (vol. 5, serie VIII) pp. 87-99. The educational process followed is intended for learners of the Italian “scuola secondaria di primo grado” (school years 6 to 8). Starting from the Children’s Town Council it introduces some mathematical aspects of elections. In particular it proposes considerations as well as analysis of representativeness and democracy in choices.  </vt:lpstr>
      <vt:lpstr>Metodo proporzionale (Puro)  Si deve calcolare il “valore” in voti di un seggio, valore che è dato dal rapporto tra il totale di voti validi (780) e il numero dei seggi da assegnare (13). </vt:lpstr>
      <vt:lpstr>Assegnazione dei seggi</vt:lpstr>
      <vt:lpstr>Presentazione standard di PowerPoint</vt:lpstr>
      <vt:lpstr>Verifica dei risultati</vt:lpstr>
      <vt:lpstr>Presentazione standard di PowerPoint</vt:lpstr>
      <vt:lpstr>Presentazione standard di PowerPoint</vt:lpstr>
      <vt:lpstr>Presentazione standard di PowerPoint</vt:lpstr>
      <vt:lpstr>Presentazione standard di PowerPoint</vt:lpstr>
      <vt:lpstr>Paradosso 1 Paradosso 1. La lista Azzurra (A), che aveva avuto la maggioranza assoluta dei voti (395 su 780), non ha più la maggioranza assoluta dei seggi nel consiglio comunale (6 su 13), pertanto non può esprimere un proprio sindaco.  Il sindaco, infatti, deve essere eletto con la maggioranza assoluta del consiglio comunale. </vt:lpstr>
      <vt:lpstr>Paradosso 2</vt:lpstr>
      <vt:lpstr>Nota «senso comune»</vt:lpstr>
      <vt:lpstr>L’elezione del Rappresentante ("Sindaco"). </vt:lpstr>
      <vt:lpstr>Presentazione standard di PowerPoint</vt:lpstr>
      <vt:lpstr>Presentazione standard di PowerPoint</vt:lpstr>
      <vt:lpstr>La proporzionale corretta. </vt:lpstr>
      <vt:lpstr>Calcolo dei seggi con il metodo della proporzionale corretta (Metodo D’Hondt)  Metodo D'Hondt (noto in USA come metodo Jefferson): si dividono i totali di voti delle liste per 1, 2, 3, 4, 5, 6, 7, 8, ... fino al numero di seggi da assegnare nel collegio. Metodo Nohlen: si dividono i totali di voti delle liste per 2, 3, 4, 5, 6, 7, 8, 9, ... . Metodo Sainte-Laguë (noto in USA come metodo Webster): si dividono i totali di voti delle liste per 1, 3, 5, 7, 9, 11, 13, 15, ... . Metodo Sainte-Laguë corretto o Metodo danese: si dividono i totali di voti delle liste per 1.4, 3, 5, 7, 9, 11, 13, 15.... Metodo belga: si dividono i totali di voti delle liste per 1, 1.5, 2, 2.5, 3, 3.5, 4, 4.5, ... . Metodo Huntington: si dividono i totali di voti delle liste per 1.41, 2.45, 3.46, 4.47, ...</vt:lpstr>
      <vt:lpstr>Presentazione standard di PowerPoint</vt:lpstr>
      <vt:lpstr>Presentazione standard di PowerPoint</vt:lpstr>
      <vt:lpstr>Problema «Una giornata dal mobiliere» (proporzionale pura) </vt:lpstr>
      <vt:lpstr>I seggi consiliari vengono sostituiti da un altro tipo di ‘seggi’: le «poltrone»</vt:lpstr>
      <vt:lpstr>Presentazione standard di PowerPoint</vt:lpstr>
      <vt:lpstr>Presentazione standard di PowerPoint</vt:lpstr>
      <vt:lpstr>«Compiti»</vt:lpstr>
      <vt:lpstr>Paradosso dei due gelatai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L'Italicum, Il Mattarellum, Il Porcellum  e la  matematica delle elezioni</dc:title>
  <dc:creator>Marcello Pedone</dc:creator>
  <cp:lastModifiedBy>MARCELLO PEDONE</cp:lastModifiedBy>
  <cp:revision>181</cp:revision>
  <dcterms:created xsi:type="dcterms:W3CDTF">2015-09-29T20:43:46Z</dcterms:created>
  <dcterms:modified xsi:type="dcterms:W3CDTF">2020-11-17T20:44:45Z</dcterms:modified>
</cp:coreProperties>
</file>